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56" r:id="rId2"/>
    <p:sldId id="376" r:id="rId3"/>
    <p:sldId id="366" r:id="rId4"/>
    <p:sldId id="378" r:id="rId5"/>
    <p:sldId id="362" r:id="rId6"/>
    <p:sldId id="377" r:id="rId7"/>
    <p:sldId id="363" r:id="rId8"/>
    <p:sldId id="354" r:id="rId9"/>
    <p:sldId id="359" r:id="rId10"/>
    <p:sldId id="357" r:id="rId11"/>
    <p:sldId id="373" r:id="rId12"/>
    <p:sldId id="374" r:id="rId13"/>
    <p:sldId id="375" r:id="rId14"/>
    <p:sldId id="372" r:id="rId15"/>
    <p:sldId id="364" r:id="rId1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bg1"/>
        </a:solidFill>
        <a:latin typeface="Arial Narrow" pitchFamily="34" charset="0"/>
        <a:ea typeface="+mn-ea"/>
        <a:cs typeface="Arial" pitchFamily="34" charset="0"/>
      </a:defRPr>
    </a:lvl1pPr>
    <a:lvl2pPr marL="457200" algn="l" defTabSz="457200" rtl="0" fontAlgn="base">
      <a:spcBef>
        <a:spcPct val="0"/>
      </a:spcBef>
      <a:spcAft>
        <a:spcPct val="0"/>
      </a:spcAft>
      <a:defRPr kern="1200">
        <a:solidFill>
          <a:schemeClr val="bg1"/>
        </a:solidFill>
        <a:latin typeface="Arial Narrow" pitchFamily="34" charset="0"/>
        <a:ea typeface="+mn-ea"/>
        <a:cs typeface="Arial" pitchFamily="34" charset="0"/>
      </a:defRPr>
    </a:lvl2pPr>
    <a:lvl3pPr marL="914400" algn="l" defTabSz="457200" rtl="0" fontAlgn="base">
      <a:spcBef>
        <a:spcPct val="0"/>
      </a:spcBef>
      <a:spcAft>
        <a:spcPct val="0"/>
      </a:spcAft>
      <a:defRPr kern="1200">
        <a:solidFill>
          <a:schemeClr val="bg1"/>
        </a:solidFill>
        <a:latin typeface="Arial Narrow" pitchFamily="34" charset="0"/>
        <a:ea typeface="+mn-ea"/>
        <a:cs typeface="Arial" pitchFamily="34" charset="0"/>
      </a:defRPr>
    </a:lvl3pPr>
    <a:lvl4pPr marL="1371600" algn="l" defTabSz="457200" rtl="0" fontAlgn="base">
      <a:spcBef>
        <a:spcPct val="0"/>
      </a:spcBef>
      <a:spcAft>
        <a:spcPct val="0"/>
      </a:spcAft>
      <a:defRPr kern="1200">
        <a:solidFill>
          <a:schemeClr val="bg1"/>
        </a:solidFill>
        <a:latin typeface="Arial Narrow" pitchFamily="34" charset="0"/>
        <a:ea typeface="+mn-ea"/>
        <a:cs typeface="Arial" pitchFamily="34" charset="0"/>
      </a:defRPr>
    </a:lvl4pPr>
    <a:lvl5pPr marL="1828800" algn="l" defTabSz="457200" rtl="0" fontAlgn="base">
      <a:spcBef>
        <a:spcPct val="0"/>
      </a:spcBef>
      <a:spcAft>
        <a:spcPct val="0"/>
      </a:spcAft>
      <a:defRPr kern="1200">
        <a:solidFill>
          <a:schemeClr val="bg1"/>
        </a:solidFill>
        <a:latin typeface="Arial Narrow" pitchFamily="34" charset="0"/>
        <a:ea typeface="+mn-ea"/>
        <a:cs typeface="Arial" pitchFamily="34" charset="0"/>
      </a:defRPr>
    </a:lvl5pPr>
    <a:lvl6pPr marL="2286000" algn="l" defTabSz="914400" rtl="0" eaLnBrk="1" latinLnBrk="0" hangingPunct="1">
      <a:defRPr kern="1200">
        <a:solidFill>
          <a:schemeClr val="bg1"/>
        </a:solidFill>
        <a:latin typeface="Arial Narrow" pitchFamily="34" charset="0"/>
        <a:ea typeface="+mn-ea"/>
        <a:cs typeface="Arial" pitchFamily="34" charset="0"/>
      </a:defRPr>
    </a:lvl6pPr>
    <a:lvl7pPr marL="2743200" algn="l" defTabSz="914400" rtl="0" eaLnBrk="1" latinLnBrk="0" hangingPunct="1">
      <a:defRPr kern="1200">
        <a:solidFill>
          <a:schemeClr val="bg1"/>
        </a:solidFill>
        <a:latin typeface="Arial Narrow" pitchFamily="34" charset="0"/>
        <a:ea typeface="+mn-ea"/>
        <a:cs typeface="Arial" pitchFamily="34" charset="0"/>
      </a:defRPr>
    </a:lvl7pPr>
    <a:lvl8pPr marL="3200400" algn="l" defTabSz="914400" rtl="0" eaLnBrk="1" latinLnBrk="0" hangingPunct="1">
      <a:defRPr kern="1200">
        <a:solidFill>
          <a:schemeClr val="bg1"/>
        </a:solidFill>
        <a:latin typeface="Arial Narrow" pitchFamily="34" charset="0"/>
        <a:ea typeface="+mn-ea"/>
        <a:cs typeface="Arial" pitchFamily="34" charset="0"/>
      </a:defRPr>
    </a:lvl8pPr>
    <a:lvl9pPr marL="3657600" algn="l" defTabSz="914400" rtl="0" eaLnBrk="1" latinLnBrk="0" hangingPunct="1">
      <a:defRPr kern="1200">
        <a:solidFill>
          <a:schemeClr val="bg1"/>
        </a:solidFill>
        <a:latin typeface="Arial Narrow"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2126"/>
    <a:srgbClr val="E41E2A"/>
    <a:srgbClr val="FF2228"/>
    <a:srgbClr val="333333"/>
    <a:srgbClr val="CC0000"/>
    <a:srgbClr val="4D4D4D"/>
    <a:srgbClr val="FF3F3A"/>
    <a:srgbClr val="7F7F7F"/>
    <a:srgbClr val="333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842" autoAdjust="0"/>
  </p:normalViewPr>
  <p:slideViewPr>
    <p:cSldViewPr snapToGrid="0" snapToObjects="1">
      <p:cViewPr>
        <p:scale>
          <a:sx n="70" d="100"/>
          <a:sy n="70" d="100"/>
        </p:scale>
        <p:origin x="276" y="1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solidFill>
                  <a:schemeClr val="tx1"/>
                </a:solidFill>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solidFill>
                  <a:schemeClr val="tx1"/>
                </a:solidFill>
                <a:latin typeface="+mn-lt"/>
                <a:cs typeface="+mn-cs"/>
              </a:defRPr>
            </a:lvl1pPr>
          </a:lstStyle>
          <a:p>
            <a:pPr>
              <a:defRPr/>
            </a:pPr>
            <a:fld id="{0C3A9133-4D3C-4C1A-9BB4-3033F922E037}" type="datetimeFigureOut">
              <a:rPr lang="en-US"/>
              <a:pPr>
                <a:defRPr/>
              </a:pPr>
              <a:t>8/19/2013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solidFill>
                  <a:schemeClr val="tx1"/>
                </a:solidFill>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solidFill>
                  <a:schemeClr val="tx1"/>
                </a:solidFill>
                <a:latin typeface="+mn-lt"/>
                <a:cs typeface="+mn-cs"/>
              </a:defRPr>
            </a:lvl1pPr>
          </a:lstStyle>
          <a:p>
            <a:pPr>
              <a:defRPr/>
            </a:pPr>
            <a:fld id="{C45F725C-3C8D-4AB2-ACEF-D3B07B31F585}" type="slidenum">
              <a:rPr lang="en-US"/>
              <a:pPr>
                <a:defRPr/>
              </a:pPr>
              <a:t>‹#›</a:t>
            </a:fld>
            <a:endParaRPr lang="en-US"/>
          </a:p>
        </p:txBody>
      </p:sp>
    </p:spTree>
    <p:extLst>
      <p:ext uri="{BB962C8B-B14F-4D97-AF65-F5344CB8AC3E}">
        <p14:creationId xmlns:p14="http://schemas.microsoft.com/office/powerpoint/2010/main" val="22587394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r>
              <a:rPr lang="en-US" sz="1200" baseline="0" dirty="0" smtClean="0"/>
              <a:t>Our 2020 climate goal is to reduce our carbon impact OF THE DRINK IN YOUR HAND by 25%, a goal which is an essential part of our Me, We, the World environmental commitment.</a:t>
            </a:r>
          </a:p>
          <a:p>
            <a:pPr marL="0" indent="0" eaLnBrk="1" hangingPunct="1"/>
            <a:endParaRPr lang="en-US" sz="1200" kern="1200" baseline="0" dirty="0" smtClean="0">
              <a:solidFill>
                <a:schemeClr val="tx1"/>
              </a:solidFill>
              <a:latin typeface="+mn-lt"/>
              <a:ea typeface="+mn-ea"/>
              <a:cs typeface="Arial" pitchFamily="34" charset="0"/>
            </a:endParaRPr>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96"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Historically, our targets have focused on Manufacturing.  We have done solid progress and it now represents 9% of our Carbon Footprint (and only 1% of our water footprint) relative to other areas of our value chain.  We now have a baseline (2010) for emissions from our entire Value Chain (end-to-end) – upon which we can set our broader 2020 targets.</a:t>
            </a:r>
          </a:p>
          <a:p>
            <a:pPr marL="0" marR="0" indent="0" algn="l" defTabSz="914196" rtl="0" eaLnBrk="1" fontAlgn="base" latinLnBrk="0" hangingPunct="1">
              <a:lnSpc>
                <a:spcPct val="100000"/>
              </a:lnSpc>
              <a:spcBef>
                <a:spcPct val="30000"/>
              </a:spcBef>
              <a:spcAft>
                <a:spcPct val="0"/>
              </a:spcAft>
              <a:buClrTx/>
              <a:buSzTx/>
              <a:buFontTx/>
              <a:buNone/>
              <a:tabLst/>
              <a:defRPr/>
            </a:pPr>
            <a:endParaRPr lang="en-US" sz="1200" i="1" dirty="0" smtClean="0">
              <a:solidFill>
                <a:srgbClr val="000000"/>
              </a:solidFill>
            </a:endParaRPr>
          </a:p>
          <a:p>
            <a:pPr marL="0" indent="0" defTabSz="914196">
              <a:buNone/>
            </a:pPr>
            <a:r>
              <a:rPr lang="en-US" sz="1200" i="1" dirty="0" smtClean="0">
                <a:solidFill>
                  <a:srgbClr val="000000"/>
                </a:solidFill>
              </a:rPr>
              <a:t>In one sense this new target may be perceived as less ambitious that our current GBNC commitment – because it is a commitment on </a:t>
            </a:r>
            <a:r>
              <a:rPr lang="en-US" sz="1200" i="1" u="sng" dirty="0" smtClean="0">
                <a:solidFill>
                  <a:srgbClr val="000000"/>
                </a:solidFill>
              </a:rPr>
              <a:t>Intensity</a:t>
            </a:r>
            <a:r>
              <a:rPr lang="en-US" sz="1200" i="1" dirty="0" smtClean="0">
                <a:solidFill>
                  <a:srgbClr val="000000"/>
                </a:solidFill>
              </a:rPr>
              <a:t> rather than </a:t>
            </a:r>
            <a:r>
              <a:rPr lang="en-US" sz="1200" i="1" u="sng" dirty="0" smtClean="0">
                <a:solidFill>
                  <a:srgbClr val="000000"/>
                </a:solidFill>
              </a:rPr>
              <a:t>Absolute</a:t>
            </a:r>
            <a:r>
              <a:rPr lang="en-US" sz="1200" i="1" dirty="0" smtClean="0">
                <a:solidFill>
                  <a:srgbClr val="000000"/>
                </a:solidFill>
              </a:rPr>
              <a:t> reductions.</a:t>
            </a:r>
          </a:p>
          <a:p>
            <a:pPr marL="0" indent="0" defTabSz="914196">
              <a:buNone/>
            </a:pPr>
            <a:endParaRPr lang="en-US" sz="1200" i="1" dirty="0" smtClean="0">
              <a:solidFill>
                <a:srgbClr val="000000"/>
              </a:solidFill>
            </a:endParaRPr>
          </a:p>
          <a:p>
            <a:pPr marL="0" indent="0" defTabSz="914196">
              <a:buNone/>
            </a:pPr>
            <a:r>
              <a:rPr lang="en-US" sz="1200" i="1" dirty="0" smtClean="0">
                <a:solidFill>
                  <a:srgbClr val="000000"/>
                </a:solidFill>
              </a:rPr>
              <a:t>Example:  Our GHG “intensity” (for Manufacturing) has improved 18% since 2004.  But our “absolute” emissions have increased 11% -- due primarily to volume increase (35%).</a:t>
            </a:r>
          </a:p>
          <a:p>
            <a:endParaRPr lang="en-US" dirty="0" smtClean="0"/>
          </a:p>
          <a:p>
            <a:r>
              <a:rPr lang="en-US" dirty="0" smtClean="0"/>
              <a:t>60M</a:t>
            </a:r>
            <a:r>
              <a:rPr lang="en-US" baseline="0" dirty="0" smtClean="0"/>
              <a:t> tons = Colombia </a:t>
            </a:r>
          </a:p>
          <a:p>
            <a:r>
              <a:rPr lang="en-US" baseline="0" dirty="0" smtClean="0"/>
              <a:t>13M = Jamaica, Burma</a:t>
            </a:r>
          </a:p>
          <a:p>
            <a:endParaRPr lang="en-US" baseline="0" dirty="0" smtClean="0"/>
          </a:p>
          <a:p>
            <a:r>
              <a:rPr lang="en-US" b="1" dirty="0" smtClean="0"/>
              <a:t>The Opportunity set and the Environmental Benefit of the new,</a:t>
            </a:r>
            <a:r>
              <a:rPr lang="en-US" b="1" baseline="0" dirty="0" smtClean="0"/>
              <a:t> broader scope is an order of magnitude higher:</a:t>
            </a:r>
            <a:endParaRPr lang="en-US" b="1" dirty="0" smtClean="0"/>
          </a:p>
          <a:p>
            <a:endParaRPr lang="en-US" dirty="0" smtClean="0"/>
          </a:p>
          <a:p>
            <a:pPr marL="342900" indent="-342900">
              <a:buFont typeface="Arial" pitchFamily="34" charset="0"/>
              <a:buChar char="•"/>
            </a:pPr>
            <a:r>
              <a:rPr lang="en-US" dirty="0" smtClean="0"/>
              <a:t>The CURRENT commitment (2015) will prevent an estimated 2.6 million metric tons of CO</a:t>
            </a:r>
            <a:r>
              <a:rPr lang="en-US" baseline="-25000" dirty="0" smtClean="0"/>
              <a:t>2</a:t>
            </a:r>
            <a:r>
              <a:rPr lang="en-US" dirty="0" smtClean="0"/>
              <a:t>e in 2015 – </a:t>
            </a:r>
            <a:r>
              <a:rPr lang="en-US" i="1" dirty="0" smtClean="0"/>
              <a:t>and 14.5 million cumulative 2004-2015.</a:t>
            </a:r>
          </a:p>
          <a:p>
            <a:pPr marL="342900" indent="-342900">
              <a:buFont typeface="Arial" pitchFamily="34" charset="0"/>
              <a:buChar char="•"/>
            </a:pPr>
            <a:endParaRPr lang="en-US" dirty="0" smtClean="0"/>
          </a:p>
          <a:p>
            <a:pPr marL="342900" indent="-342900">
              <a:buFont typeface="Arial" pitchFamily="34" charset="0"/>
              <a:buChar char="•"/>
            </a:pPr>
            <a:r>
              <a:rPr lang="en-US" dirty="0" smtClean="0"/>
              <a:t>The PROPOSED </a:t>
            </a:r>
            <a:r>
              <a:rPr lang="en-US" dirty="0" err="1" smtClean="0"/>
              <a:t>NextGen</a:t>
            </a:r>
            <a:r>
              <a:rPr lang="en-US" dirty="0" smtClean="0"/>
              <a:t> commitment (2020) will prevent an estimated 23.3 million metric tons of CO</a:t>
            </a:r>
            <a:r>
              <a:rPr lang="en-US" baseline="-25000" dirty="0" smtClean="0"/>
              <a:t>2</a:t>
            </a:r>
            <a:r>
              <a:rPr lang="en-US" dirty="0" smtClean="0"/>
              <a:t>e in 2020 – </a:t>
            </a:r>
            <a:r>
              <a:rPr lang="en-US" i="1" dirty="0" smtClean="0"/>
              <a:t>and 115 million cumulative 2010-2020.</a:t>
            </a:r>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10</a:t>
            </a:fld>
            <a:endParaRPr lang="en-US"/>
          </a:p>
        </p:txBody>
      </p:sp>
    </p:spTree>
    <p:extLst>
      <p:ext uri="{BB962C8B-B14F-4D97-AF65-F5344CB8AC3E}">
        <p14:creationId xmlns:p14="http://schemas.microsoft.com/office/powerpoint/2010/main" val="359194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EXERCISE</a:t>
            </a:r>
          </a:p>
          <a:p>
            <a:endParaRPr lang="en-US" sz="1200" b="1"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u="none" kern="1200" dirty="0" smtClean="0">
                <a:solidFill>
                  <a:schemeClr val="bg1"/>
                </a:solidFill>
                <a:latin typeface="+mn-lt"/>
                <a:ea typeface="+mn-ea"/>
                <a:cs typeface="+mn-cs"/>
              </a:rPr>
              <a:t>Divide into two</a:t>
            </a:r>
            <a:r>
              <a:rPr lang="en-US" sz="1200" b="0" u="none" kern="1200" baseline="0" dirty="0" smtClean="0">
                <a:solidFill>
                  <a:schemeClr val="bg1"/>
                </a:solidFill>
                <a:latin typeface="+mn-lt"/>
                <a:ea typeface="+mn-ea"/>
                <a:cs typeface="+mn-cs"/>
              </a:rPr>
              <a:t> groups</a:t>
            </a:r>
          </a:p>
          <a:p>
            <a:pPr marL="171450" indent="-171450">
              <a:buFont typeface="Arial" pitchFamily="34" charset="0"/>
              <a:buChar char="•"/>
            </a:pPr>
            <a:r>
              <a:rPr lang="en-US" baseline="0" dirty="0" smtClean="0"/>
              <a:t>Write down as many carbon reduction opportunities as you see in the video</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11</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WILL BE EMBEDDED.</a:t>
            </a:r>
          </a:p>
          <a:p>
            <a:endParaRPr lang="en-US" baseline="0" dirty="0" smtClean="0"/>
          </a:p>
          <a:p>
            <a:r>
              <a:rPr lang="en-US" baseline="0" dirty="0" smtClean="0"/>
              <a:t>Right after the video, how many opportunities for emissions reductions can you remember from the video?</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12</a:t>
            </a:fld>
            <a:endParaRPr lang="en-US"/>
          </a:p>
        </p:txBody>
      </p:sp>
    </p:spTree>
    <p:extLst>
      <p:ext uri="{BB962C8B-B14F-4D97-AF65-F5344CB8AC3E}">
        <p14:creationId xmlns:p14="http://schemas.microsoft.com/office/powerpoint/2010/main" val="32183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Scoring</a:t>
            </a:r>
          </a:p>
          <a:p>
            <a:pPr marL="171450" indent="-171450">
              <a:buFont typeface="Arial" pitchFamily="34" charset="0"/>
              <a:buChar char="•"/>
            </a:pPr>
            <a:r>
              <a:rPr lang="en-US" b="0" baseline="0" dirty="0" smtClean="0"/>
              <a:t>Count the number you have. (Make sure they are truly different.)</a:t>
            </a:r>
          </a:p>
          <a:p>
            <a:pPr marL="171450" indent="-171450">
              <a:buFont typeface="Arial" pitchFamily="34" charset="0"/>
              <a:buChar char="•"/>
            </a:pPr>
            <a:r>
              <a:rPr lang="en-US" b="0" baseline="0" dirty="0" smtClean="0"/>
              <a:t>Review the list we have.</a:t>
            </a:r>
          </a:p>
          <a:p>
            <a:pPr marL="171450" indent="-171450">
              <a:buFont typeface="Arial" pitchFamily="34" charset="0"/>
              <a:buChar char="•"/>
            </a:pPr>
            <a:r>
              <a:rPr lang="en-US" b="0" baseline="0" dirty="0" smtClean="0"/>
              <a:t>What do you have that’s not on these lists.</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13</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453924" marR="0" lvl="1" indent="0" algn="l" defTabSz="907848" rtl="0" eaLnBrk="1" fontAlgn="auto" latinLnBrk="0" hangingPunct="1">
              <a:lnSpc>
                <a:spcPct val="100000"/>
              </a:lnSpc>
              <a:spcBef>
                <a:spcPts val="0"/>
              </a:spcBef>
              <a:spcAft>
                <a:spcPts val="0"/>
              </a:spcAft>
              <a:buClrTx/>
              <a:buSzTx/>
              <a:buFont typeface="Arial" pitchFamily="34" charset="0"/>
              <a:buNone/>
              <a:tabLst/>
              <a:defRPr/>
            </a:pPr>
            <a:r>
              <a:rPr lang="en-US" sz="1200" kern="1200" dirty="0" smtClean="0">
                <a:solidFill>
                  <a:schemeClr val="tx1"/>
                </a:solidFill>
                <a:effectLst/>
                <a:latin typeface="+mn-lt"/>
                <a:ea typeface="+mn-ea"/>
                <a:cs typeface="+mn-cs"/>
              </a:rPr>
              <a:t>Before we launch into the day, we’d like to recognize the </a:t>
            </a:r>
            <a:r>
              <a:rPr lang="en-US" sz="2400" b="0" u="none" baseline="0" dirty="0" smtClean="0"/>
              <a:t>group of individuals across the system who have </a:t>
            </a:r>
            <a:r>
              <a:rPr lang="en-US" sz="2400" b="0" u="none" dirty="0" smtClean="0"/>
              <a:t>invested</a:t>
            </a:r>
            <a:r>
              <a:rPr lang="en-US" sz="2400" b="0" u="none" baseline="0" dirty="0" smtClean="0"/>
              <a:t> time and energy to help us develop our strategies and meet our goals. The team includes:</a:t>
            </a:r>
          </a:p>
          <a:p>
            <a:pPr marL="796824" lvl="1" indent="-342900" defTabSz="907848" eaLnBrk="1" fontAlgn="auto" hangingPunct="1">
              <a:spcBef>
                <a:spcPts val="0"/>
              </a:spcBef>
              <a:spcAft>
                <a:spcPts val="0"/>
              </a:spcAft>
              <a:buFont typeface="Arial" pitchFamily="34" charset="0"/>
              <a:buChar char="•"/>
              <a:defRPr/>
            </a:pPr>
            <a:r>
              <a:rPr lang="en-US" sz="2400" b="0" u="none" dirty="0" smtClean="0"/>
              <a:t>Jake Backus, Customer Sustainability Director, Customer and Commercial Leadership</a:t>
            </a:r>
          </a:p>
          <a:p>
            <a:pPr marL="796824" lvl="1" indent="-342900" defTabSz="907848" eaLnBrk="1" fontAlgn="auto" hangingPunct="1">
              <a:spcBef>
                <a:spcPts val="0"/>
              </a:spcBef>
              <a:spcAft>
                <a:spcPts val="0"/>
              </a:spcAft>
              <a:buFont typeface="Arial" pitchFamily="34" charset="0"/>
              <a:buChar char="•"/>
              <a:defRPr/>
            </a:pPr>
            <a:r>
              <a:rPr lang="en-US" sz="2400" b="0" u="none" dirty="0" smtClean="0"/>
              <a:t>Tim </a:t>
            </a:r>
            <a:r>
              <a:rPr lang="en-US" sz="2400" b="0" u="none" dirty="0" err="1" smtClean="0"/>
              <a:t>Copeman</a:t>
            </a:r>
            <a:r>
              <a:rPr lang="en-US" sz="2400" b="0" u="none" dirty="0" smtClean="0"/>
              <a:t>, Group Environmental Manager, Coca-Cola Hellenic</a:t>
            </a:r>
          </a:p>
          <a:p>
            <a:pPr marL="796824" lvl="1" indent="-342900" defTabSz="907848" eaLnBrk="1" fontAlgn="auto" hangingPunct="1">
              <a:spcBef>
                <a:spcPts val="0"/>
              </a:spcBef>
              <a:spcAft>
                <a:spcPts val="0"/>
              </a:spcAft>
              <a:buFont typeface="Arial" pitchFamily="34" charset="0"/>
              <a:buChar char="•"/>
              <a:defRPr/>
            </a:pPr>
            <a:r>
              <a:rPr lang="en-US" sz="2400" b="0" u="none" dirty="0" smtClean="0"/>
              <a:t>Richard Crowther, Manager of Sustainable Energy, Coca-Cola Refreshments</a:t>
            </a:r>
          </a:p>
          <a:p>
            <a:pPr marL="796824" lvl="1" indent="-342900" defTabSz="907848" eaLnBrk="1" fontAlgn="auto" hangingPunct="1">
              <a:spcBef>
                <a:spcPts val="0"/>
              </a:spcBef>
              <a:spcAft>
                <a:spcPts val="0"/>
              </a:spcAft>
              <a:buFont typeface="Arial" pitchFamily="34" charset="0"/>
              <a:buChar char="•"/>
              <a:defRPr/>
            </a:pPr>
            <a:r>
              <a:rPr lang="en-US" sz="2400" b="0" u="none" dirty="0" smtClean="0"/>
              <a:t>Lucinda </a:t>
            </a:r>
            <a:r>
              <a:rPr lang="en-US" sz="2400" b="0" u="none" dirty="0" err="1" smtClean="0"/>
              <a:t>Hensman</a:t>
            </a:r>
            <a:r>
              <a:rPr lang="en-US" sz="2400" b="0" u="none" dirty="0" smtClean="0"/>
              <a:t>, Associate Director, CRS Communications, Coca-Cola Enterprises</a:t>
            </a:r>
          </a:p>
          <a:p>
            <a:pPr marL="796824" lvl="1" indent="-342900" defTabSz="907848" eaLnBrk="1" fontAlgn="auto" hangingPunct="1">
              <a:spcBef>
                <a:spcPts val="0"/>
              </a:spcBef>
              <a:spcAft>
                <a:spcPts val="0"/>
              </a:spcAft>
              <a:buFont typeface="Arial" pitchFamily="34" charset="0"/>
              <a:buChar char="•"/>
              <a:defRPr/>
            </a:pPr>
            <a:r>
              <a:rPr lang="en-US" sz="2400" b="0" u="none" dirty="0" smtClean="0"/>
              <a:t>Alfredo </a:t>
            </a:r>
            <a:r>
              <a:rPr lang="en-US" sz="2400" b="0" u="none" dirty="0" err="1" smtClean="0"/>
              <a:t>Illescas</a:t>
            </a:r>
            <a:r>
              <a:rPr lang="en-US" sz="2400" b="0" u="none" dirty="0" smtClean="0"/>
              <a:t>, (former) Environmental Director, Coca-Cola </a:t>
            </a:r>
            <a:r>
              <a:rPr lang="en-US" sz="2400" b="0" u="none" dirty="0" err="1" smtClean="0"/>
              <a:t>Femsa</a:t>
            </a:r>
            <a:endParaRPr lang="en-US" sz="2400" b="0" u="none" dirty="0" smtClean="0"/>
          </a:p>
          <a:p>
            <a:pPr marL="796824" lvl="1" indent="-342900" defTabSz="907848" eaLnBrk="1" fontAlgn="auto" hangingPunct="1">
              <a:spcBef>
                <a:spcPts val="0"/>
              </a:spcBef>
              <a:spcAft>
                <a:spcPts val="0"/>
              </a:spcAft>
              <a:buFont typeface="Arial" pitchFamily="34" charset="0"/>
              <a:buChar char="•"/>
              <a:defRPr/>
            </a:pPr>
            <a:r>
              <a:rPr lang="en-US" sz="2400" b="0" u="none" dirty="0" smtClean="0"/>
              <a:t>Bryan Jacob , Director of Climate Protection, Office of Sustainability</a:t>
            </a:r>
          </a:p>
          <a:p>
            <a:pPr marL="796824" lvl="1" indent="-342900" defTabSz="907848" eaLnBrk="1" fontAlgn="auto" hangingPunct="1">
              <a:spcBef>
                <a:spcPts val="0"/>
              </a:spcBef>
              <a:spcAft>
                <a:spcPts val="0"/>
              </a:spcAft>
              <a:buFont typeface="Arial" pitchFamily="34" charset="0"/>
              <a:buChar char="•"/>
              <a:defRPr/>
            </a:pPr>
            <a:r>
              <a:rPr lang="en-US" sz="2400" b="0" u="none" dirty="0" smtClean="0"/>
              <a:t>Ben R. Jordan, Director of Supplier Sustainability, Global Sustainable Procurement</a:t>
            </a:r>
          </a:p>
          <a:p>
            <a:pPr marL="796824" lvl="1" indent="-342900" defTabSz="907848" eaLnBrk="1" fontAlgn="auto" hangingPunct="1">
              <a:spcBef>
                <a:spcPts val="0"/>
              </a:spcBef>
              <a:spcAft>
                <a:spcPts val="0"/>
              </a:spcAft>
              <a:buFont typeface="Arial" pitchFamily="34" charset="0"/>
              <a:buChar char="•"/>
              <a:defRPr/>
            </a:pPr>
            <a:r>
              <a:rPr lang="en-US" sz="2400" b="0" u="none" dirty="0" smtClean="0"/>
              <a:t>Mario </a:t>
            </a:r>
            <a:r>
              <a:rPr lang="en-US" sz="2400" b="0" u="none" dirty="0" err="1" smtClean="0"/>
              <a:t>LaTorre</a:t>
            </a:r>
            <a:r>
              <a:rPr lang="en-US" sz="2400" b="0" u="none" dirty="0" smtClean="0"/>
              <a:t>, Environmental Director, Coca-Cola </a:t>
            </a:r>
            <a:r>
              <a:rPr lang="en-US" sz="2400" b="0" u="none" dirty="0" err="1" smtClean="0"/>
              <a:t>Andina</a:t>
            </a:r>
            <a:endParaRPr lang="en-US" sz="2400" b="0" u="none" dirty="0" smtClean="0"/>
          </a:p>
          <a:p>
            <a:pPr marL="796824" lvl="1" indent="-342900" defTabSz="907848" eaLnBrk="1" fontAlgn="auto" hangingPunct="1">
              <a:spcBef>
                <a:spcPts val="0"/>
              </a:spcBef>
              <a:spcAft>
                <a:spcPts val="0"/>
              </a:spcAft>
              <a:buFont typeface="Arial" pitchFamily="34" charset="0"/>
              <a:buChar char="•"/>
              <a:defRPr/>
            </a:pPr>
            <a:r>
              <a:rPr lang="en-US" sz="2400" b="0" u="none" dirty="0" smtClean="0"/>
              <a:t>Carlos Pacheco, Energy Efficiency Manager, Safety and Environmental Sustainability</a:t>
            </a:r>
          </a:p>
          <a:p>
            <a:pPr marL="796824" lvl="1" indent="-342900" defTabSz="907848" eaLnBrk="1" fontAlgn="auto" hangingPunct="1">
              <a:spcBef>
                <a:spcPts val="0"/>
              </a:spcBef>
              <a:spcAft>
                <a:spcPts val="0"/>
              </a:spcAft>
              <a:buFont typeface="Arial" pitchFamily="34" charset="0"/>
              <a:buChar char="•"/>
              <a:defRPr/>
            </a:pPr>
            <a:r>
              <a:rPr lang="en-US" sz="2400" b="0" u="none" dirty="0" smtClean="0"/>
              <a:t>Ulrike Sapiro, Corporate Responsibility and Sustainability Director,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Mitsuru Shibata, SES Governance Manager, Japan BU</a:t>
            </a:r>
          </a:p>
          <a:p>
            <a:pPr marL="796824" lvl="1" indent="-342900" defTabSz="907848" eaLnBrk="1" fontAlgn="auto" hangingPunct="1">
              <a:spcBef>
                <a:spcPts val="0"/>
              </a:spcBef>
              <a:spcAft>
                <a:spcPts val="0"/>
              </a:spcAft>
              <a:buFont typeface="Arial" pitchFamily="34" charset="0"/>
              <a:buChar char="•"/>
              <a:defRPr/>
            </a:pPr>
            <a:r>
              <a:rPr lang="en-US" sz="2400" b="0" u="none" dirty="0" smtClean="0"/>
              <a:t>Klaus Stadler, Director of Environment &amp; Water Resources,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Rudi Sueys, Environment Manager – Energy,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Kota Takasugi, PAC Environmental Performance Manager, Japan BU</a:t>
            </a:r>
          </a:p>
          <a:p>
            <a:pPr marL="796824" lvl="1" indent="-342900" defTabSz="907848" eaLnBrk="1" fontAlgn="auto" hangingPunct="1">
              <a:spcBef>
                <a:spcPts val="0"/>
              </a:spcBef>
              <a:spcAft>
                <a:spcPts val="0"/>
              </a:spcAft>
              <a:buFont typeface="Arial" pitchFamily="34" charset="0"/>
              <a:buChar char="•"/>
              <a:defRPr/>
            </a:pPr>
            <a:r>
              <a:rPr lang="en-US" sz="2400" b="0" u="none" dirty="0" err="1" smtClean="0"/>
              <a:t>Yukihiko</a:t>
            </a:r>
            <a:r>
              <a:rPr lang="en-US" sz="2400" b="0" u="none" dirty="0" smtClean="0"/>
              <a:t> Yoshimura, Environmental Director, Coca-Cola West (Japan)</a:t>
            </a:r>
            <a:endParaRPr lang="en-US" b="0" u="none" dirty="0"/>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3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3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3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3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9pPr>
          </a:lstStyle>
          <a:p>
            <a:pPr eaLnBrk="1" hangingPunct="1"/>
            <a:fld id="{253B6183-EC9E-4378-A3DC-AAFDAE7AAF9F}" type="slidenum">
              <a:rPr lang="en-US" sz="1200" smtClean="0"/>
              <a:pPr eaLnBrk="1" hangingPunct="1"/>
              <a:t>14</a:t>
            </a:fld>
            <a:endParaRPr 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a:t>
            </a:r>
          </a:p>
          <a:p>
            <a:endParaRPr lang="en-US" baseline="0" dirty="0" smtClean="0"/>
          </a:p>
          <a:p>
            <a:r>
              <a:rPr lang="en-US" baseline="0" dirty="0" smtClean="0"/>
              <a:t>(</a:t>
            </a:r>
            <a:r>
              <a:rPr lang="en-US" dirty="0" smtClean="0"/>
              <a:t>Instructors</a:t>
            </a:r>
            <a:r>
              <a:rPr lang="en-US" baseline="0" dirty="0" smtClean="0"/>
              <a:t> can lead their own discussions, or, if they prefer can use these sample questions:</a:t>
            </a:r>
          </a:p>
          <a:p>
            <a:endParaRPr lang="en-US" baseline="0" dirty="0" smtClean="0"/>
          </a:p>
          <a:p>
            <a:pPr marL="171450" indent="-171450">
              <a:buFont typeface="Arial" pitchFamily="34" charset="0"/>
              <a:buChar char="•"/>
            </a:pPr>
            <a:r>
              <a:rPr lang="en-US" dirty="0" smtClean="0"/>
              <a:t>What questions do you have about the goals</a:t>
            </a:r>
            <a:r>
              <a:rPr lang="en-US" baseline="0" dirty="0" smtClean="0"/>
              <a:t> we set?</a:t>
            </a:r>
          </a:p>
          <a:p>
            <a:pPr marL="171450" indent="-171450">
              <a:buFont typeface="Arial" pitchFamily="34" charset="0"/>
              <a:buChar char="•"/>
            </a:pPr>
            <a:r>
              <a:rPr lang="en-US" baseline="0" dirty="0" smtClean="0"/>
              <a:t>The methods for getting there?</a:t>
            </a:r>
          </a:p>
          <a:p>
            <a:pPr marL="171450" indent="-171450">
              <a:buFont typeface="Arial" pitchFamily="34" charset="0"/>
              <a:buChar char="•"/>
            </a:pPr>
            <a:r>
              <a:rPr lang="en-US" baseline="0" dirty="0" smtClean="0"/>
              <a:t>Who has ideas for how to leverage our bottlers to help set ambitious goals?</a:t>
            </a:r>
          </a:p>
          <a:p>
            <a:pPr marL="171450" indent="-171450">
              <a:buFont typeface="Arial" pitchFamily="34" charset="0"/>
              <a:buChar char="•"/>
            </a:pPr>
            <a:r>
              <a:rPr lang="en-US" baseline="0" dirty="0" smtClean="0"/>
              <a:t>What questions do you have about the role of the Climate Ambassador?</a:t>
            </a:r>
          </a:p>
          <a:p>
            <a:pPr marL="171450" indent="-171450">
              <a:buFont typeface="Arial" pitchFamily="34" charset="0"/>
              <a:buChar char="•"/>
            </a:pPr>
            <a:r>
              <a:rPr lang="en-US" baseline="0" dirty="0" smtClean="0"/>
              <a:t>What ideas do you have?</a:t>
            </a:r>
          </a:p>
          <a:p>
            <a:pPr marL="171450" indent="-171450">
              <a:buFont typeface="Arial" pitchFamily="34" charset="0"/>
              <a:buChar char="•"/>
            </a:pPr>
            <a:r>
              <a:rPr lang="en-US" baseline="0" dirty="0" smtClean="0"/>
              <a:t>Is there anything missing?</a:t>
            </a:r>
          </a:p>
          <a:p>
            <a:pPr marL="171450" indent="-171450">
              <a:buFont typeface="Arial" pitchFamily="34" charset="0"/>
              <a:buChar char="•"/>
            </a:pPr>
            <a:r>
              <a:rPr lang="en-US" baseline="0" dirty="0" smtClean="0"/>
              <a:t>Who would be great at this? (Think through marketing, sales, procurement departments)</a:t>
            </a:r>
          </a:p>
          <a:p>
            <a:pPr marL="171450" indent="-171450">
              <a:buFont typeface="Arial" pitchFamily="34" charset="0"/>
              <a:buChar char="•"/>
            </a:pPr>
            <a:r>
              <a:rPr lang="en-US" baseline="0" dirty="0" smtClean="0"/>
              <a:t>How many of you feel like you could become an expert Climate Ambassador?</a:t>
            </a: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15</a:t>
            </a:fld>
            <a:endParaRPr lang="en-US"/>
          </a:p>
        </p:txBody>
      </p:sp>
    </p:spTree>
    <p:extLst>
      <p:ext uri="{BB962C8B-B14F-4D97-AF65-F5344CB8AC3E}">
        <p14:creationId xmlns:p14="http://schemas.microsoft.com/office/powerpoint/2010/main" val="360855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r>
              <a:rPr lang="en-US" sz="1200" baseline="0" dirty="0" smtClean="0"/>
              <a:t>Our 2020 climate goal is to reduce our carbon impact OF THE DRINK IN YOUR HAND by 25%, a goal which is an essential part of our Me, We, the World environmental commitment.</a:t>
            </a:r>
          </a:p>
          <a:p>
            <a:pPr marL="0" indent="0" eaLnBrk="1" hangingPunct="1"/>
            <a:endParaRPr lang="en-US" sz="1200" kern="1200" baseline="0" dirty="0" smtClean="0">
              <a:solidFill>
                <a:schemeClr val="tx1"/>
              </a:solidFill>
              <a:latin typeface="+mn-lt"/>
              <a:ea typeface="+mn-ea"/>
              <a:cs typeface="Arial" pitchFamily="34" charset="0"/>
            </a:endParaRPr>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3</a:t>
            </a:fld>
            <a:endParaRPr lang="en-US"/>
          </a:p>
        </p:txBody>
      </p:sp>
    </p:spTree>
    <p:extLst>
      <p:ext uri="{BB962C8B-B14F-4D97-AF65-F5344CB8AC3E}">
        <p14:creationId xmlns:p14="http://schemas.microsoft.com/office/powerpoint/2010/main" val="406084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To be able to work along our supply chain, we will need to learn how to operate outside of our sphere of control, working alongside our suppliers, distributors, and partners to jointly tackle the challenges and opportunities of reducing climate impact. This is a big challenge; and we’ll need a strong group of leaders to champion this change in our system. It is a big change too – we are very accustomed to being able to control our projects. That’s much harder when working with external parties. That is where the Climate Ambassadors will play a role – we are educators, trainers, motivators, and eventually experts.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WHO ARE THE AMBASSADORS?</a:t>
            </a:r>
            <a:br>
              <a:rPr lang="en-US" sz="1200" b="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Climate Ambassadors are select Coca-Cola System employees who can strategically inform and catalyze their colleagues and suppliers to engage in carbon reduction actions that help our System achieve our 2020 Climate Target and create value for our organization. </a:t>
            </a:r>
          </a:p>
          <a:p>
            <a:r>
              <a:rPr lang="en-US" sz="1200" kern="1200" dirty="0" smtClean="0">
                <a:solidFill>
                  <a:schemeClr val="tx1"/>
                </a:solidFill>
                <a:effectLst/>
                <a:latin typeface="+mn-lt"/>
                <a:ea typeface="+mn-ea"/>
                <a:cs typeface="+mn-cs"/>
              </a:rPr>
              <a:t>Climate Ambassadors are strong voices in the System who </a:t>
            </a:r>
            <a:r>
              <a:rPr lang="en-US" sz="1200" i="1" kern="1200" dirty="0" smtClean="0">
                <a:solidFill>
                  <a:schemeClr val="tx1"/>
                </a:solidFill>
                <a:effectLst/>
                <a:latin typeface="+mn-lt"/>
                <a:ea typeface="+mn-ea"/>
                <a:cs typeface="+mn-cs"/>
              </a:rPr>
              <a:t>want</a:t>
            </a:r>
            <a:r>
              <a:rPr lang="en-US" sz="1200" kern="1200" dirty="0" smtClean="0">
                <a:solidFill>
                  <a:schemeClr val="tx1"/>
                </a:solidFill>
                <a:effectLst/>
                <a:latin typeface="+mn-lt"/>
                <a:ea typeface="+mn-ea"/>
                <a:cs typeface="+mn-cs"/>
              </a:rPr>
              <a:t> to be leaders in transforming the business to meet changing market demand and environmental opportunities—for the bottom line and to meet our mission. Climate Ambassadors also support the process for establishing local goals.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two levels of Ambassadors: Climate Ambassadors and Expert Ambassadors. </a:t>
            </a:r>
          </a:p>
          <a:p>
            <a:pPr marL="171450" lvl="0" indent="-171450">
              <a:buFont typeface="Arial" pitchFamily="34" charset="0"/>
              <a:buChar char="•"/>
            </a:pPr>
            <a:r>
              <a:rPr lang="en-US" sz="1200" i="1" kern="1200" dirty="0" smtClean="0">
                <a:solidFill>
                  <a:schemeClr val="tx1"/>
                </a:solidFill>
                <a:effectLst/>
                <a:latin typeface="+mn-lt"/>
                <a:ea typeface="+mn-ea"/>
                <a:cs typeface="+mn-cs"/>
              </a:rPr>
              <a:t>Climate Ambassadors</a:t>
            </a:r>
            <a:r>
              <a:rPr lang="en-US" sz="1200" kern="1200" dirty="0" smtClean="0">
                <a:solidFill>
                  <a:schemeClr val="tx1"/>
                </a:solidFill>
                <a:effectLst/>
                <a:latin typeface="+mn-lt"/>
                <a:ea typeface="+mn-ea"/>
                <a:cs typeface="+mn-cs"/>
              </a:rPr>
              <a:t> are strategists, champions, and communicators from across the System who are trained to carry messages about Coca-Cola’s 2020 climate goals to internal colleagues, Bottlers, and suppliers to promote engagement in climate action across the value chain. These Ambassadors also work to at the local level, help set local 2020 climate goals. </a:t>
            </a:r>
          </a:p>
          <a:p>
            <a:pPr marL="171450" lvl="0" indent="-171450">
              <a:buFont typeface="Arial" pitchFamily="34" charset="0"/>
              <a:buChar char="•"/>
            </a:pPr>
            <a:r>
              <a:rPr lang="en-US" sz="1200" i="1" kern="1200" dirty="0" smtClean="0">
                <a:solidFill>
                  <a:schemeClr val="tx1"/>
                </a:solidFill>
                <a:effectLst/>
                <a:latin typeface="+mn-lt"/>
                <a:ea typeface="+mn-ea"/>
                <a:cs typeface="+mn-cs"/>
              </a:rPr>
              <a:t>Expert Ambassadors</a:t>
            </a:r>
            <a:r>
              <a:rPr lang="en-US" sz="1200" kern="1200" dirty="0" smtClean="0">
                <a:solidFill>
                  <a:schemeClr val="tx1"/>
                </a:solidFill>
                <a:effectLst/>
                <a:latin typeface="+mn-lt"/>
                <a:ea typeface="+mn-ea"/>
                <a:cs typeface="+mn-cs"/>
              </a:rPr>
              <a:t> cover the functions of Climate Ambassadors, but are additionally equipped to work directly with Bottlers and suppliers to drive implementation of significant carbon reduction activities   Expert Ambassadors generally have technical backgrounds.</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ROLE OF THE CLIMATE AMBASSADOR</a:t>
            </a:r>
            <a:br>
              <a:rPr lang="en-US" sz="1200" b="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Climate Ambassadors </a:t>
            </a:r>
            <a:r>
              <a:rPr lang="en-US" sz="1200" b="1" kern="1200" dirty="0" smtClean="0">
                <a:solidFill>
                  <a:schemeClr val="tx1"/>
                </a:solidFill>
                <a:effectLst/>
                <a:latin typeface="+mn-lt"/>
                <a:ea typeface="+mn-ea"/>
                <a:cs typeface="+mn-cs"/>
              </a:rPr>
              <a:t>spark conversations</a:t>
            </a:r>
            <a:r>
              <a:rPr lang="en-US" sz="1200" kern="1200" dirty="0" smtClean="0">
                <a:solidFill>
                  <a:schemeClr val="tx1"/>
                </a:solidFill>
                <a:effectLst/>
                <a:latin typeface="+mn-lt"/>
                <a:ea typeface="+mn-ea"/>
                <a:cs typeface="+mn-cs"/>
              </a:rPr>
              <a:t> with employees, bottling partners, and suppliers about the importance and business benefits of innovating climate practice along the supply chain.  Ambassadors carry the message about 4 main concepts:</a:t>
            </a:r>
          </a:p>
          <a:p>
            <a:r>
              <a:rPr lang="en-US" sz="1200" kern="1200" dirty="0" smtClean="0">
                <a:solidFill>
                  <a:schemeClr val="tx1"/>
                </a:solidFill>
                <a:effectLst/>
                <a:latin typeface="+mn-lt"/>
                <a:ea typeface="+mn-ea"/>
                <a:cs typeface="+mn-cs"/>
              </a:rPr>
              <a:t> </a:t>
            </a:r>
          </a:p>
          <a:p>
            <a:pPr lvl="0"/>
            <a:r>
              <a:rPr lang="en-US" sz="1200" i="1" kern="1200" dirty="0" smtClean="0">
                <a:solidFill>
                  <a:schemeClr val="tx1"/>
                </a:solidFill>
                <a:effectLst/>
                <a:latin typeface="+mn-lt"/>
                <a:ea typeface="+mn-ea"/>
                <a:cs typeface="+mn-cs"/>
              </a:rPr>
              <a:t>Coca-Cola’s 2020 Climate Commitment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The Business Case for Acting on Climate along the Supply Chain</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Opportunities (and Business Benefits) along Supply Chain – that can be Tapped through Partnerships with Suppliers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How to Get Started:  Models for Partnering on Supply Chain Climate Action</a:t>
            </a:r>
          </a:p>
          <a:p>
            <a:pPr lvl="0"/>
            <a:r>
              <a:rPr lang="en-US" sz="1200" i="1" kern="1200" dirty="0" smtClean="0">
                <a:solidFill>
                  <a:schemeClr val="tx1"/>
                </a:solidFill>
                <a:effectLst/>
                <a:latin typeface="+mn-lt"/>
                <a:ea typeface="+mn-ea"/>
                <a:cs typeface="+mn-cs"/>
              </a:rPr>
              <a:t>How to Set Goals Locally</a:t>
            </a:r>
            <a:r>
              <a:rPr lang="en-US" sz="1200" i="1" kern="1200" baseline="0" dirty="0" smtClean="0">
                <a:solidFill>
                  <a:schemeClr val="tx1"/>
                </a:solidFill>
                <a:effectLst/>
                <a:latin typeface="+mn-lt"/>
                <a:ea typeface="+mn-ea"/>
                <a:cs typeface="+mn-cs"/>
              </a:rPr>
              <a:t> using Carbon Achievements Planner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into key internal areas like sales, procurement, supply chain, and strategy functions; and directly to key suppliers.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Climate Ambassadors</a:t>
            </a:r>
            <a:r>
              <a:rPr lang="en-US" sz="1200" b="1" kern="1200" dirty="0" smtClean="0">
                <a:solidFill>
                  <a:schemeClr val="tx1"/>
                </a:solidFill>
                <a:effectLst/>
                <a:latin typeface="+mn-lt"/>
                <a:ea typeface="+mn-ea"/>
                <a:cs typeface="+mn-cs"/>
              </a:rPr>
              <a:t> train their colleagues</a:t>
            </a:r>
            <a:r>
              <a:rPr lang="en-US" sz="1200" kern="1200" dirty="0" smtClean="0">
                <a:solidFill>
                  <a:schemeClr val="tx1"/>
                </a:solidFill>
                <a:effectLst/>
                <a:latin typeface="+mn-lt"/>
                <a:ea typeface="+mn-ea"/>
                <a:cs typeface="+mn-cs"/>
              </a:rPr>
              <a:t> to think beyond their “sphere of control” to their “spheres of influence”. They </a:t>
            </a:r>
            <a:r>
              <a:rPr lang="en-US" sz="1200" b="1" kern="1200" dirty="0" smtClean="0">
                <a:solidFill>
                  <a:schemeClr val="tx1"/>
                </a:solidFill>
                <a:effectLst/>
                <a:latin typeface="+mn-lt"/>
                <a:ea typeface="+mn-ea"/>
                <a:cs typeface="+mn-cs"/>
              </a:rPr>
              <a:t>catalyze Coca-Cola employees, bottling partners, and suppliers to take up joint climate action along the supply chain. </a:t>
            </a:r>
            <a:r>
              <a:rPr lang="en-US" sz="1200" kern="1200" dirty="0" smtClean="0">
                <a:solidFill>
                  <a:schemeClr val="tx1"/>
                </a:solidFill>
                <a:effectLst/>
                <a:latin typeface="+mn-lt"/>
                <a:ea typeface="+mn-ea"/>
                <a:cs typeface="+mn-cs"/>
              </a:rPr>
              <a:t>Ambassadors build attention to and excitement for climate innovation</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883DAE20-4DD2-45B0-A36E-65097B7B05A2}" type="slidenum">
              <a:rPr lang="en-US" smtClean="0"/>
              <a:t>4</a:t>
            </a:fld>
            <a:endParaRPr lang="en-US"/>
          </a:p>
        </p:txBody>
      </p:sp>
    </p:spTree>
    <p:extLst>
      <p:ext uri="{BB962C8B-B14F-4D97-AF65-F5344CB8AC3E}">
        <p14:creationId xmlns:p14="http://schemas.microsoft.com/office/powerpoint/2010/main" val="631010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smtClean="0"/>
              <a:t>To be able to work along our supply chain, we will need to learn how to operate outside of our sphere of control, working alongside our suppliers, distributors, and partners to jointly tackle the challenges and opportunities of reducing climate impact. This is a big challenge; and we’ll need a strong group of leaders to champion this change in our system. It is a big change too – we are very accustomed to being able to control our projects. That’s much harder when working with external parties. That is where the Climate Ambassadors will play a role – we are educators, trainers, motivators, and eventually experts.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WHO ARE THE AMBASSADORS?</a:t>
            </a:r>
            <a:br>
              <a:rPr lang="en-US" sz="1200" b="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Climate Ambassadors are select Coca-Cola System employees who can strategically inform and catalyze their colleagues and suppliers to engage in carbon reduction actions that help our System achieve our 2020 Climate Target and create value for our organization. </a:t>
            </a:r>
          </a:p>
          <a:p>
            <a:r>
              <a:rPr lang="en-US" sz="1200" kern="1200" dirty="0" smtClean="0">
                <a:solidFill>
                  <a:schemeClr val="tx1"/>
                </a:solidFill>
                <a:effectLst/>
                <a:latin typeface="+mn-lt"/>
                <a:ea typeface="+mn-ea"/>
                <a:cs typeface="+mn-cs"/>
              </a:rPr>
              <a:t>Climate Ambassadors are strong voices in the System who </a:t>
            </a:r>
            <a:r>
              <a:rPr lang="en-US" sz="1200" i="1" kern="1200" dirty="0" smtClean="0">
                <a:solidFill>
                  <a:schemeClr val="tx1"/>
                </a:solidFill>
                <a:effectLst/>
                <a:latin typeface="+mn-lt"/>
                <a:ea typeface="+mn-ea"/>
                <a:cs typeface="+mn-cs"/>
              </a:rPr>
              <a:t>want</a:t>
            </a:r>
            <a:r>
              <a:rPr lang="en-US" sz="1200" kern="1200" dirty="0" smtClean="0">
                <a:solidFill>
                  <a:schemeClr val="tx1"/>
                </a:solidFill>
                <a:effectLst/>
                <a:latin typeface="+mn-lt"/>
                <a:ea typeface="+mn-ea"/>
                <a:cs typeface="+mn-cs"/>
              </a:rPr>
              <a:t> to be leaders in transforming the business to meet changing market demand and environmental opportunities—for the bottom line and to meet our mission. Climate Ambassadors also support the process for establishing local goals.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are two levels of Ambassadors: Climate Ambassadors and Expert Ambassadors. </a:t>
            </a:r>
          </a:p>
          <a:p>
            <a:pPr marL="171450" lvl="0" indent="-171450">
              <a:buFont typeface="Arial" pitchFamily="34" charset="0"/>
              <a:buChar char="•"/>
            </a:pPr>
            <a:r>
              <a:rPr lang="en-US" sz="1200" i="1" kern="1200" dirty="0" smtClean="0">
                <a:solidFill>
                  <a:schemeClr val="tx1"/>
                </a:solidFill>
                <a:effectLst/>
                <a:latin typeface="+mn-lt"/>
                <a:ea typeface="+mn-ea"/>
                <a:cs typeface="+mn-cs"/>
              </a:rPr>
              <a:t>Climate Ambassadors</a:t>
            </a:r>
            <a:r>
              <a:rPr lang="en-US" sz="1200" kern="1200" dirty="0" smtClean="0">
                <a:solidFill>
                  <a:schemeClr val="tx1"/>
                </a:solidFill>
                <a:effectLst/>
                <a:latin typeface="+mn-lt"/>
                <a:ea typeface="+mn-ea"/>
                <a:cs typeface="+mn-cs"/>
              </a:rPr>
              <a:t> are strategists, champions, and communicators from across the System who are trained to carry messages about Coca-Cola’s 2020 climate goals to internal colleagues, Bottlers, and suppliers to promote engagement in climate action across the value chain. These Ambassadors also work to at the local level, help set local 2020 climate goals. </a:t>
            </a:r>
          </a:p>
          <a:p>
            <a:pPr marL="171450" lvl="0" indent="-171450">
              <a:buFont typeface="Arial" pitchFamily="34" charset="0"/>
              <a:buChar char="•"/>
            </a:pPr>
            <a:r>
              <a:rPr lang="en-US" sz="1200" i="1" kern="1200" dirty="0" smtClean="0">
                <a:solidFill>
                  <a:schemeClr val="tx1"/>
                </a:solidFill>
                <a:effectLst/>
                <a:latin typeface="+mn-lt"/>
                <a:ea typeface="+mn-ea"/>
                <a:cs typeface="+mn-cs"/>
              </a:rPr>
              <a:t>Expert Ambassadors</a:t>
            </a:r>
            <a:r>
              <a:rPr lang="en-US" sz="1200" kern="1200" dirty="0" smtClean="0">
                <a:solidFill>
                  <a:schemeClr val="tx1"/>
                </a:solidFill>
                <a:effectLst/>
                <a:latin typeface="+mn-lt"/>
                <a:ea typeface="+mn-ea"/>
                <a:cs typeface="+mn-cs"/>
              </a:rPr>
              <a:t> cover the functions of Climate Ambassadors, but are additionally equipped to work directly with Bottlers and suppliers to drive implementation of significant carbon reduction activities   Expert Ambassadors generally have technical backgrounds.</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ROLE OF THE CLIMATE AMBASSADOR</a:t>
            </a:r>
            <a:br>
              <a:rPr lang="en-US" sz="1200" b="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Climate Ambassadors </a:t>
            </a:r>
            <a:r>
              <a:rPr lang="en-US" sz="1200" b="1" kern="1200" dirty="0" smtClean="0">
                <a:solidFill>
                  <a:schemeClr val="tx1"/>
                </a:solidFill>
                <a:effectLst/>
                <a:latin typeface="+mn-lt"/>
                <a:ea typeface="+mn-ea"/>
                <a:cs typeface="+mn-cs"/>
              </a:rPr>
              <a:t>spark conversations</a:t>
            </a:r>
            <a:r>
              <a:rPr lang="en-US" sz="1200" kern="1200" dirty="0" smtClean="0">
                <a:solidFill>
                  <a:schemeClr val="tx1"/>
                </a:solidFill>
                <a:effectLst/>
                <a:latin typeface="+mn-lt"/>
                <a:ea typeface="+mn-ea"/>
                <a:cs typeface="+mn-cs"/>
              </a:rPr>
              <a:t> with employees, bottling partners, and suppliers about the importance and business benefits of innovating climate practice along the supply chain.  Ambassadors carry the message about 4 main concepts:</a:t>
            </a:r>
          </a:p>
          <a:p>
            <a:r>
              <a:rPr lang="en-US" sz="1200" kern="1200" dirty="0" smtClean="0">
                <a:solidFill>
                  <a:schemeClr val="tx1"/>
                </a:solidFill>
                <a:effectLst/>
                <a:latin typeface="+mn-lt"/>
                <a:ea typeface="+mn-ea"/>
                <a:cs typeface="+mn-cs"/>
              </a:rPr>
              <a:t> </a:t>
            </a:r>
          </a:p>
          <a:p>
            <a:pPr lvl="0"/>
            <a:r>
              <a:rPr lang="en-US" sz="1200" i="1" kern="1200" dirty="0" smtClean="0">
                <a:solidFill>
                  <a:schemeClr val="tx1"/>
                </a:solidFill>
                <a:effectLst/>
                <a:latin typeface="+mn-lt"/>
                <a:ea typeface="+mn-ea"/>
                <a:cs typeface="+mn-cs"/>
              </a:rPr>
              <a:t>Coca-Cola’s 2020 Climate Commitment </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The Business Case for Acting on Climate along the Supply Chain</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Opportunities (and Business Benefits) along Supply Chain – that can be Tapped through Partnerships with Suppliers</a:t>
            </a:r>
            <a:endParaRPr lang="en-US" sz="1200" kern="1200" dirty="0" smtClean="0">
              <a:solidFill>
                <a:schemeClr val="tx1"/>
              </a:solidFill>
              <a:effectLst/>
              <a:latin typeface="+mn-lt"/>
              <a:ea typeface="+mn-ea"/>
              <a:cs typeface="+mn-cs"/>
            </a:endParaRPr>
          </a:p>
          <a:p>
            <a:pPr lvl="0"/>
            <a:r>
              <a:rPr lang="en-US" sz="1200" i="1" kern="1200" dirty="0" smtClean="0">
                <a:solidFill>
                  <a:schemeClr val="tx1"/>
                </a:solidFill>
                <a:effectLst/>
                <a:latin typeface="+mn-lt"/>
                <a:ea typeface="+mn-ea"/>
                <a:cs typeface="+mn-cs"/>
              </a:rPr>
              <a:t>How to Get Started:  Models for Partnering on Supply Chain Climate Action</a:t>
            </a:r>
          </a:p>
          <a:p>
            <a:pPr lvl="0"/>
            <a:r>
              <a:rPr lang="en-US" sz="1200" i="1" kern="1200" dirty="0" smtClean="0">
                <a:solidFill>
                  <a:schemeClr val="tx1"/>
                </a:solidFill>
                <a:effectLst/>
                <a:latin typeface="+mn-lt"/>
                <a:ea typeface="+mn-ea"/>
                <a:cs typeface="+mn-cs"/>
              </a:rPr>
              <a:t>How to Set Goals Locally</a:t>
            </a:r>
            <a:r>
              <a:rPr lang="en-US" sz="1200" i="1" kern="1200" baseline="0" dirty="0" smtClean="0">
                <a:solidFill>
                  <a:schemeClr val="tx1"/>
                </a:solidFill>
                <a:effectLst/>
                <a:latin typeface="+mn-lt"/>
                <a:ea typeface="+mn-ea"/>
                <a:cs typeface="+mn-cs"/>
              </a:rPr>
              <a:t> using Carbon Achievements Planner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into key internal areas like sales, procurement, supply chain, and strategy functions; and directly to key suppliers.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Climate Ambassadors</a:t>
            </a:r>
            <a:r>
              <a:rPr lang="en-US" sz="1200" b="1" kern="1200" dirty="0" smtClean="0">
                <a:solidFill>
                  <a:schemeClr val="tx1"/>
                </a:solidFill>
                <a:effectLst/>
                <a:latin typeface="+mn-lt"/>
                <a:ea typeface="+mn-ea"/>
                <a:cs typeface="+mn-cs"/>
              </a:rPr>
              <a:t> train their colleagues</a:t>
            </a:r>
            <a:r>
              <a:rPr lang="en-US" sz="1200" kern="1200" dirty="0" smtClean="0">
                <a:solidFill>
                  <a:schemeClr val="tx1"/>
                </a:solidFill>
                <a:effectLst/>
                <a:latin typeface="+mn-lt"/>
                <a:ea typeface="+mn-ea"/>
                <a:cs typeface="+mn-cs"/>
              </a:rPr>
              <a:t> to think beyond their “sphere of control” to their “spheres of influence”. They </a:t>
            </a:r>
            <a:r>
              <a:rPr lang="en-US" sz="1200" b="1" kern="1200" dirty="0" smtClean="0">
                <a:solidFill>
                  <a:schemeClr val="tx1"/>
                </a:solidFill>
                <a:effectLst/>
                <a:latin typeface="+mn-lt"/>
                <a:ea typeface="+mn-ea"/>
                <a:cs typeface="+mn-cs"/>
              </a:rPr>
              <a:t>catalyze Coca-Cola employees, bottling partners, and suppliers to take up joint climate action along the supply chain. </a:t>
            </a:r>
            <a:r>
              <a:rPr lang="en-US" sz="1200" kern="1200" dirty="0" smtClean="0">
                <a:solidFill>
                  <a:schemeClr val="tx1"/>
                </a:solidFill>
                <a:effectLst/>
                <a:latin typeface="+mn-lt"/>
                <a:ea typeface="+mn-ea"/>
                <a:cs typeface="+mn-cs"/>
              </a:rPr>
              <a:t>Ambassadors build attention to and excitement for climate innovation</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883DAE20-4DD2-45B0-A36E-65097B7B05A2}" type="slidenum">
              <a:rPr lang="en-US" smtClean="0"/>
              <a:t>5</a:t>
            </a:fld>
            <a:endParaRPr lang="en-US"/>
          </a:p>
        </p:txBody>
      </p:sp>
    </p:spTree>
    <p:extLst>
      <p:ext uri="{BB962C8B-B14F-4D97-AF65-F5344CB8AC3E}">
        <p14:creationId xmlns:p14="http://schemas.microsoft.com/office/powerpoint/2010/main" val="63101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Although Ambassadors are individuals who want to participate in this high-visibility role in the company and who want to lead conversations in their own organizations, KO commits to providing:</a:t>
            </a:r>
          </a:p>
          <a:p>
            <a:pPr marL="171450" lvl="0" indent="-171450">
              <a:buFont typeface="Arial" pitchFamily="34" charset="0"/>
              <a:buChar char="•"/>
            </a:pPr>
            <a:r>
              <a:rPr lang="en-US" sz="1200" kern="1200" dirty="0" smtClean="0">
                <a:solidFill>
                  <a:schemeClr val="tx1"/>
                </a:solidFill>
                <a:effectLst/>
                <a:latin typeface="+mn-lt"/>
                <a:ea typeface="+mn-ea"/>
                <a:cs typeface="+mn-cs"/>
              </a:rPr>
              <a:t>Opportunities to participate in goal-setting</a:t>
            </a:r>
          </a:p>
          <a:p>
            <a:pPr marL="171450" lvl="0" indent="-171450">
              <a:buFont typeface="Arial" pitchFamily="34" charset="0"/>
              <a:buChar char="•"/>
            </a:pPr>
            <a:r>
              <a:rPr lang="en-US" sz="1200" kern="1200" dirty="0" smtClean="0">
                <a:solidFill>
                  <a:schemeClr val="tx1"/>
                </a:solidFill>
                <a:effectLst/>
                <a:latin typeface="+mn-lt"/>
                <a:ea typeface="+mn-ea"/>
                <a:cs typeface="+mn-cs"/>
              </a:rPr>
              <a:t>Executive, leadership, and technical trainings to build skill-sets and capabilities of the participants</a:t>
            </a:r>
          </a:p>
          <a:p>
            <a:pPr marL="171450" lvl="0" indent="-171450">
              <a:buFont typeface="Arial" pitchFamily="34" charset="0"/>
              <a:buChar char="•"/>
            </a:pPr>
            <a:r>
              <a:rPr lang="en-US" sz="1200" kern="1200" dirty="0" smtClean="0">
                <a:solidFill>
                  <a:schemeClr val="tx1"/>
                </a:solidFill>
                <a:effectLst/>
                <a:latin typeface="+mn-lt"/>
                <a:ea typeface="+mn-ea"/>
                <a:cs typeface="+mn-cs"/>
              </a:rPr>
              <a:t>Recognition by KO and our partner WWF</a:t>
            </a:r>
          </a:p>
          <a:p>
            <a:pPr marL="171450" lvl="0" indent="-171450">
              <a:buFont typeface="Arial" pitchFamily="34" charset="0"/>
              <a:buChar char="•"/>
            </a:pPr>
            <a:r>
              <a:rPr lang="en-US" sz="1200" kern="1200" dirty="0" smtClean="0">
                <a:solidFill>
                  <a:schemeClr val="tx1"/>
                </a:solidFill>
                <a:effectLst/>
                <a:latin typeface="+mn-lt"/>
                <a:ea typeface="+mn-ea"/>
                <a:cs typeface="+mn-cs"/>
              </a:rPr>
              <a:t>Contact with high-level environmental and business thought leaders</a:t>
            </a:r>
          </a:p>
          <a:p>
            <a:pPr marL="171450" lvl="0" indent="-171450">
              <a:buFont typeface="Arial" pitchFamily="34" charset="0"/>
              <a:buChar char="•"/>
            </a:pPr>
            <a:r>
              <a:rPr lang="en-US" sz="1200" kern="1200" dirty="0" smtClean="0">
                <a:solidFill>
                  <a:schemeClr val="tx1"/>
                </a:solidFill>
                <a:effectLst/>
                <a:latin typeface="+mn-lt"/>
                <a:ea typeface="+mn-ea"/>
                <a:cs typeface="+mn-cs"/>
              </a:rPr>
              <a:t>Opportunities to participate</a:t>
            </a:r>
            <a:r>
              <a:rPr lang="en-US" sz="1200" kern="1200" baseline="0" dirty="0" smtClean="0">
                <a:solidFill>
                  <a:schemeClr val="tx1"/>
                </a:solidFill>
                <a:effectLst/>
                <a:latin typeface="+mn-lt"/>
                <a:ea typeface="+mn-ea"/>
                <a:cs typeface="+mn-cs"/>
              </a:rPr>
              <a:t> in</a:t>
            </a:r>
            <a:r>
              <a:rPr lang="en-US" sz="1200" kern="1200" dirty="0" smtClean="0">
                <a:solidFill>
                  <a:schemeClr val="tx1"/>
                </a:solidFill>
                <a:effectLst/>
                <a:latin typeface="+mn-lt"/>
                <a:ea typeface="+mn-ea"/>
                <a:cs typeface="+mn-cs"/>
              </a:rPr>
              <a:t> local components of global environmental initiatives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Arial" pitchFamily="34" charset="0"/>
            </a:endParaRPr>
          </a:p>
          <a:p>
            <a:r>
              <a:rPr lang="en-US" dirty="0" smtClean="0"/>
              <a:t>You’ll network</a:t>
            </a:r>
            <a:r>
              <a:rPr lang="en-US" baseline="0" dirty="0" smtClean="0"/>
              <a:t> with colleagues and become a community and be supported </a:t>
            </a:r>
            <a:r>
              <a:rPr lang="en-US" baseline="0" dirty="0" err="1" smtClean="0"/>
              <a:t>throughouth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83DAE20-4DD2-45B0-A36E-65097B7B05A2}" type="slidenum">
              <a:rPr lang="en-US" smtClean="0"/>
              <a:t>6</a:t>
            </a:fld>
            <a:endParaRPr lang="en-US"/>
          </a:p>
        </p:txBody>
      </p:sp>
    </p:spTree>
    <p:extLst>
      <p:ext uri="{BB962C8B-B14F-4D97-AF65-F5344CB8AC3E}">
        <p14:creationId xmlns:p14="http://schemas.microsoft.com/office/powerpoint/2010/main" val="631010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latin typeface="+mj-lt"/>
                <a:ea typeface="+mn-ea"/>
                <a:cs typeface="+mn-cs"/>
              </a:rPr>
              <a:t>Our </a:t>
            </a:r>
            <a:r>
              <a:rPr lang="en-US" sz="1000" b="1" kern="1200" baseline="0" dirty="0" smtClean="0">
                <a:solidFill>
                  <a:schemeClr val="tx1"/>
                </a:solidFill>
                <a:latin typeface="+mj-lt"/>
                <a:ea typeface="+mn-ea"/>
                <a:cs typeface="+mn-cs"/>
              </a:rPr>
              <a:t>training objectives for the day:</a:t>
            </a:r>
          </a:p>
          <a:p>
            <a:pPr marL="171450" indent="-171450">
              <a:buFont typeface="Arial" pitchFamily="34" charset="0"/>
              <a:buChar char="•"/>
            </a:pPr>
            <a:r>
              <a:rPr lang="en-US" sz="1000" dirty="0" smtClean="0">
                <a:solidFill>
                  <a:schemeClr val="bg1"/>
                </a:solidFill>
                <a:latin typeface="+mj-lt"/>
                <a:cs typeface="Arial"/>
              </a:rPr>
              <a:t>Effectively Communicate  2020 Climate Goals</a:t>
            </a:r>
          </a:p>
          <a:p>
            <a:pPr marL="171450" indent="-171450">
              <a:buFont typeface="Arial" pitchFamily="34" charset="0"/>
              <a:buChar char="•"/>
            </a:pPr>
            <a:r>
              <a:rPr lang="en-US" sz="1000" dirty="0" smtClean="0">
                <a:solidFill>
                  <a:schemeClr val="bg1"/>
                </a:solidFill>
                <a:latin typeface="+mj-lt"/>
                <a:cs typeface="Arial"/>
              </a:rPr>
              <a:t>Equip Yourself with Strong Business Case for Action</a:t>
            </a:r>
          </a:p>
          <a:p>
            <a:pPr marL="171450" indent="-171450">
              <a:buFont typeface="Arial" pitchFamily="34" charset="0"/>
              <a:buChar char="•"/>
            </a:pPr>
            <a:r>
              <a:rPr lang="en-US" sz="1000" dirty="0" smtClean="0">
                <a:solidFill>
                  <a:schemeClr val="bg1"/>
                </a:solidFill>
                <a:latin typeface="+mj-lt"/>
                <a:cs typeface="Arial"/>
              </a:rPr>
              <a:t>Understand Key Opportunity Areas</a:t>
            </a:r>
          </a:p>
          <a:p>
            <a:pPr marL="171450" indent="-171450">
              <a:buFont typeface="Arial" pitchFamily="34" charset="0"/>
              <a:buChar char="•"/>
            </a:pPr>
            <a:r>
              <a:rPr lang="en-US" sz="1000" dirty="0" smtClean="0">
                <a:solidFill>
                  <a:schemeClr val="bg1"/>
                </a:solidFill>
                <a:latin typeface="+mj-lt"/>
                <a:cs typeface="Arial"/>
              </a:rPr>
              <a:t>Learn to Engage Suppliers</a:t>
            </a:r>
            <a:endParaRPr lang="en-US" sz="1000" dirty="0" smtClean="0">
              <a:latin typeface="+mj-lt"/>
              <a:cs typeface="Arial"/>
            </a:endParaRPr>
          </a:p>
          <a:p>
            <a:pPr marL="171450" indent="-171450">
              <a:buFont typeface="Arial" pitchFamily="34" charset="0"/>
              <a:buChar char="•"/>
            </a:pPr>
            <a:r>
              <a:rPr lang="en-US" sz="1000" dirty="0" smtClean="0">
                <a:latin typeface="+mj-lt"/>
                <a:cs typeface="Arial"/>
              </a:rPr>
              <a:t>Provide Feedback on Scenario Planner</a:t>
            </a:r>
            <a:endParaRPr lang="en-US" sz="1000" dirty="0">
              <a:latin typeface="+mj-lt"/>
              <a:cs typeface="Aria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7</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Climate Ambassador</a:t>
            </a:r>
            <a:r>
              <a:rPr lang="en-US" baseline="0" dirty="0" smtClean="0"/>
              <a:t> training was developed to train experts in our system to help </a:t>
            </a:r>
          </a:p>
          <a:p>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Introduction: The 2020 Climate Target and the Role of Climate Ambassadors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STRATEGIC BACKGROUND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Coca-Cola Company is expanding its carbon targets </a:t>
            </a:r>
            <a:r>
              <a:rPr lang="en-US" sz="1200" u="sng" kern="1200" dirty="0" smtClean="0">
                <a:solidFill>
                  <a:schemeClr val="tx1"/>
                </a:solidFill>
                <a:effectLst/>
                <a:latin typeface="+mn-lt"/>
                <a:ea typeface="+mn-ea"/>
                <a:cs typeface="+mn-cs"/>
              </a:rPr>
              <a:t>from manufacturing </a:t>
            </a:r>
            <a:r>
              <a:rPr lang="en-US" sz="1200" kern="1200" dirty="0" smtClean="0">
                <a:solidFill>
                  <a:schemeClr val="tx1"/>
                </a:solidFill>
                <a:effectLst/>
                <a:latin typeface="+mn-lt"/>
                <a:ea typeface="+mn-ea"/>
                <a:cs typeface="+mn-cs"/>
              </a:rPr>
              <a:t>to encompass </a:t>
            </a:r>
            <a:r>
              <a:rPr lang="en-US" sz="1200" i="1" kern="1200" dirty="0" smtClean="0">
                <a:solidFill>
                  <a:schemeClr val="tx1"/>
                </a:solidFill>
                <a:effectLst/>
                <a:latin typeface="+mn-lt"/>
                <a:ea typeface="+mn-ea"/>
                <a:cs typeface="+mn-cs"/>
              </a:rPr>
              <a:t>additional </a:t>
            </a:r>
            <a:r>
              <a:rPr lang="en-US" sz="1200" kern="1200" dirty="0" smtClean="0">
                <a:solidFill>
                  <a:schemeClr val="tx1"/>
                </a:solidFill>
                <a:effectLst/>
                <a:latin typeface="+mn-lt"/>
                <a:ea typeface="+mn-ea"/>
                <a:cs typeface="+mn-cs"/>
              </a:rPr>
              <a:t>scope 3 elements across the </a:t>
            </a:r>
            <a:r>
              <a:rPr lang="en-US" sz="1200" u="sng" kern="1200" dirty="0" smtClean="0">
                <a:solidFill>
                  <a:schemeClr val="tx1"/>
                </a:solidFill>
                <a:effectLst/>
                <a:latin typeface="+mn-lt"/>
                <a:ea typeface="+mn-ea"/>
                <a:cs typeface="+mn-cs"/>
              </a:rPr>
              <a:t>broader supply/value chain</a:t>
            </a:r>
            <a:r>
              <a:rPr lang="en-US" sz="1200" kern="1200" dirty="0" smtClean="0">
                <a:solidFill>
                  <a:schemeClr val="tx1"/>
                </a:solidFill>
                <a:effectLst/>
                <a:latin typeface="+mn-lt"/>
                <a:ea typeface="+mn-ea"/>
                <a:cs typeface="+mn-cs"/>
              </a:rPr>
              <a:t>, including upstream (ingredients and packaging) and downstream (distribution and refrigeration).  The Company has adopted a new target to reduce the carbon footprint of the “drink in your hand” over this decade (2010-2020). This shift will require an additional set of capabilities to deliver on the new targets. For example, our employees will need to reach outside of their sphere of business control to partner with suppliers on emissions reductions projects –like reducing fertilizer use in our corn/sugar/citrus supply, reducing packaging, reducing fuel intensity in distribution, etc.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part of building a new set of capabilities, the World Wildlife Fund partnered with The Coca-Cola Company to train a corps of Coca-Cola Climate Ambassadors as internal spokespeople and champions of climate innovation along the supply chain.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8</a:t>
            </a:fld>
            <a:endParaRPr lang="en-US"/>
          </a:p>
        </p:txBody>
      </p:sp>
    </p:spTree>
    <p:extLst>
      <p:ext uri="{BB962C8B-B14F-4D97-AF65-F5344CB8AC3E}">
        <p14:creationId xmlns:p14="http://schemas.microsoft.com/office/powerpoint/2010/main" val="292623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But this requires much focus across our entire value chain.</a:t>
            </a:r>
            <a:endParaRPr lang="en-US" sz="1200" kern="1200" dirty="0" smtClean="0">
              <a:solidFill>
                <a:schemeClr val="tx1"/>
              </a:solidFill>
              <a:latin typeface="+mn-lt"/>
              <a:ea typeface="+mn-ea"/>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883DAE20-4DD2-45B0-A36E-65097B7B05A2}" type="slidenum">
              <a:rPr lang="en-US" smtClean="0"/>
              <a:t>9</a:t>
            </a:fld>
            <a:endParaRPr lang="en-US"/>
          </a:p>
        </p:txBody>
      </p:sp>
    </p:spTree>
    <p:extLst>
      <p:ext uri="{BB962C8B-B14F-4D97-AF65-F5344CB8AC3E}">
        <p14:creationId xmlns:p14="http://schemas.microsoft.com/office/powerpoint/2010/main" val="631010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81091A-5D9E-4424-8941-29F73852DB00}" type="datetimeFigureOut">
              <a:rPr lang="en-US"/>
              <a:pPr>
                <a:defRPr/>
              </a:pPr>
              <a:t>8/19/2013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150ADF-0083-43FC-80C4-71E3576CF85A}" type="slidenum">
              <a:rPr lang="en-US"/>
              <a:pPr>
                <a:defRPr/>
              </a:pPr>
              <a:t>‹#›</a:t>
            </a:fld>
            <a:endParaRPr lang="en-US"/>
          </a:p>
        </p:txBody>
      </p:sp>
    </p:spTree>
    <p:extLst>
      <p:ext uri="{BB962C8B-B14F-4D97-AF65-F5344CB8AC3E}">
        <p14:creationId xmlns:p14="http://schemas.microsoft.com/office/powerpoint/2010/main" val="421842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40BA308-91BD-47DA-9D8B-C49B89284680}" type="datetimeFigureOut">
              <a:rPr lang="en-US"/>
              <a:pPr>
                <a:defRPr/>
              </a:pPr>
              <a:t>8/19/2013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577CA1-AA58-44D9-A50D-40F89362953D}" type="slidenum">
              <a:rPr lang="en-US"/>
              <a:pPr>
                <a:defRPr/>
              </a:pPr>
              <a:t>‹#›</a:t>
            </a:fld>
            <a:endParaRPr lang="en-US"/>
          </a:p>
        </p:txBody>
      </p:sp>
    </p:spTree>
    <p:extLst>
      <p:ext uri="{BB962C8B-B14F-4D97-AF65-F5344CB8AC3E}">
        <p14:creationId xmlns:p14="http://schemas.microsoft.com/office/powerpoint/2010/main" val="354139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EBFB3F-6195-425A-9016-F1A26C597A8E}" type="datetimeFigureOut">
              <a:rPr lang="en-US"/>
              <a:pPr>
                <a:defRPr/>
              </a:pPr>
              <a:t>8/19/2013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23880B-3DC6-48E5-9873-915946616DD1}" type="slidenum">
              <a:rPr lang="en-US"/>
              <a:pPr>
                <a:defRPr/>
              </a:pPr>
              <a:t>‹#›</a:t>
            </a:fld>
            <a:endParaRPr lang="en-US"/>
          </a:p>
        </p:txBody>
      </p:sp>
    </p:spTree>
    <p:extLst>
      <p:ext uri="{BB962C8B-B14F-4D97-AF65-F5344CB8AC3E}">
        <p14:creationId xmlns:p14="http://schemas.microsoft.com/office/powerpoint/2010/main" val="3645677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360938D-2DFD-4A98-8923-39591F5CA20F}" type="datetimeFigureOut">
              <a:rPr lang="en-US"/>
              <a:pPr>
                <a:defRPr/>
              </a:pPr>
              <a:t>8/19/2013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041D61-5279-46AB-844D-027C6F99EA05}" type="slidenum">
              <a:rPr lang="en-US"/>
              <a:pPr>
                <a:defRPr/>
              </a:pPr>
              <a:t>‹#›</a:t>
            </a:fld>
            <a:endParaRPr lang="en-US"/>
          </a:p>
        </p:txBody>
      </p:sp>
    </p:spTree>
    <p:extLst>
      <p:ext uri="{BB962C8B-B14F-4D97-AF65-F5344CB8AC3E}">
        <p14:creationId xmlns:p14="http://schemas.microsoft.com/office/powerpoint/2010/main" val="396596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2123F0F-5E78-4B51-9FE5-9DB2EB0E2E6E}" type="datetimeFigureOut">
              <a:rPr lang="en-US"/>
              <a:pPr>
                <a:defRPr/>
              </a:pPr>
              <a:t>8/19/2013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6D89FB-F20F-4E10-80AA-93C7FFCB072C}" type="slidenum">
              <a:rPr lang="en-US"/>
              <a:pPr>
                <a:defRPr/>
              </a:pPr>
              <a:t>‹#›</a:t>
            </a:fld>
            <a:endParaRPr lang="en-US"/>
          </a:p>
        </p:txBody>
      </p:sp>
    </p:spTree>
    <p:extLst>
      <p:ext uri="{BB962C8B-B14F-4D97-AF65-F5344CB8AC3E}">
        <p14:creationId xmlns:p14="http://schemas.microsoft.com/office/powerpoint/2010/main" val="124176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C7AE3D-28CC-4D6C-BD38-AD1E81834CF8}" type="datetimeFigureOut">
              <a:rPr lang="en-US"/>
              <a:pPr>
                <a:defRPr/>
              </a:pPr>
              <a:t>8/19/2013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4B150EB-6BB2-4FC4-9B37-723A09C191FE}" type="slidenum">
              <a:rPr lang="en-US"/>
              <a:pPr>
                <a:defRPr/>
              </a:pPr>
              <a:t>‹#›</a:t>
            </a:fld>
            <a:endParaRPr lang="en-US"/>
          </a:p>
        </p:txBody>
      </p:sp>
    </p:spTree>
    <p:extLst>
      <p:ext uri="{BB962C8B-B14F-4D97-AF65-F5344CB8AC3E}">
        <p14:creationId xmlns:p14="http://schemas.microsoft.com/office/powerpoint/2010/main" val="4231853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7EE1C9F-9B7F-4E25-9FF5-B60BF0EA5E9B}" type="datetimeFigureOut">
              <a:rPr lang="en-US"/>
              <a:pPr>
                <a:defRPr/>
              </a:pPr>
              <a:t>8/19/2013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F45F90A-A9EC-44BC-BF35-407BCE56E9BC}" type="slidenum">
              <a:rPr lang="en-US"/>
              <a:pPr>
                <a:defRPr/>
              </a:pPr>
              <a:t>‹#›</a:t>
            </a:fld>
            <a:endParaRPr lang="en-US"/>
          </a:p>
        </p:txBody>
      </p:sp>
    </p:spTree>
    <p:extLst>
      <p:ext uri="{BB962C8B-B14F-4D97-AF65-F5344CB8AC3E}">
        <p14:creationId xmlns:p14="http://schemas.microsoft.com/office/powerpoint/2010/main" val="281686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131C7C5-6B1A-4648-B29F-9EA51DA3B86A}" type="datetimeFigureOut">
              <a:rPr lang="en-US"/>
              <a:pPr>
                <a:defRPr/>
              </a:pPr>
              <a:t>8/19/2013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FC6F64F-4951-4BBC-B764-5A7278AD5CF2}" type="slidenum">
              <a:rPr lang="en-US"/>
              <a:pPr>
                <a:defRPr/>
              </a:pPr>
              <a:t>‹#›</a:t>
            </a:fld>
            <a:endParaRPr lang="en-US"/>
          </a:p>
        </p:txBody>
      </p:sp>
    </p:spTree>
    <p:extLst>
      <p:ext uri="{BB962C8B-B14F-4D97-AF65-F5344CB8AC3E}">
        <p14:creationId xmlns:p14="http://schemas.microsoft.com/office/powerpoint/2010/main" val="35759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53E008D-53EF-439E-B5E9-FB507885E418}" type="datetimeFigureOut">
              <a:rPr lang="en-US"/>
              <a:pPr>
                <a:defRPr/>
              </a:pPr>
              <a:t>8/19/2013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56E54BA-AEEE-4B80-AEB4-68331671159A}" type="slidenum">
              <a:rPr lang="en-US"/>
              <a:pPr>
                <a:defRPr/>
              </a:pPr>
              <a:t>‹#›</a:t>
            </a:fld>
            <a:endParaRPr lang="en-US"/>
          </a:p>
        </p:txBody>
      </p:sp>
    </p:spTree>
    <p:extLst>
      <p:ext uri="{BB962C8B-B14F-4D97-AF65-F5344CB8AC3E}">
        <p14:creationId xmlns:p14="http://schemas.microsoft.com/office/powerpoint/2010/main" val="211945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BF93F1-31D7-4593-8591-392290960BCD}" type="datetimeFigureOut">
              <a:rPr lang="en-US"/>
              <a:pPr>
                <a:defRPr/>
              </a:pPr>
              <a:t>8/19/2013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F017BD2-9C51-4601-80F8-070692E564F2}" type="slidenum">
              <a:rPr lang="en-US"/>
              <a:pPr>
                <a:defRPr/>
              </a:pPr>
              <a:t>‹#›</a:t>
            </a:fld>
            <a:endParaRPr lang="en-US"/>
          </a:p>
        </p:txBody>
      </p:sp>
    </p:spTree>
    <p:extLst>
      <p:ext uri="{BB962C8B-B14F-4D97-AF65-F5344CB8AC3E}">
        <p14:creationId xmlns:p14="http://schemas.microsoft.com/office/powerpoint/2010/main" val="66169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F030FDE-8531-4CA2-A8E4-772731EAF2E3}" type="datetimeFigureOut">
              <a:rPr lang="en-US"/>
              <a:pPr>
                <a:defRPr/>
              </a:pPr>
              <a:t>8/19/2013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6B23A0E-40A5-47A7-B9BE-61911B79FD87}" type="slidenum">
              <a:rPr lang="en-US"/>
              <a:pPr>
                <a:defRPr/>
              </a:pPr>
              <a:t>‹#›</a:t>
            </a:fld>
            <a:endParaRPr lang="en-US"/>
          </a:p>
        </p:txBody>
      </p:sp>
    </p:spTree>
    <p:extLst>
      <p:ext uri="{BB962C8B-B14F-4D97-AF65-F5344CB8AC3E}">
        <p14:creationId xmlns:p14="http://schemas.microsoft.com/office/powerpoint/2010/main" val="155492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EFFD3FE-9962-4E37-BAF5-119DD4202FF1}" type="datetimeFigureOut">
              <a:rPr lang="en-US"/>
              <a:pPr>
                <a:defRPr/>
              </a:pPr>
              <a:t>8/19/2013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5F73596-2C1B-4647-B482-DB2D6627170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4539" y="553129"/>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defTabSz="914400"/>
            <a:r>
              <a:rPr lang="en-US" sz="6000" b="1" dirty="0" smtClean="0">
                <a:solidFill>
                  <a:schemeClr val="bg1"/>
                </a:solidFill>
                <a:latin typeface="Arial Narrow" pitchFamily="34" charset="0"/>
              </a:rPr>
              <a:t>WHY ARE WE HERE?</a:t>
            </a:r>
            <a:endParaRPr lang="en-US" sz="6000" b="1" dirty="0" smtClean="0">
              <a:latin typeface="Arial Narrow" pitchFamily="34" charset="0"/>
            </a:endParaRPr>
          </a:p>
        </p:txBody>
      </p:sp>
      <p:pic>
        <p:nvPicPr>
          <p:cNvPr id="10" name="Picture 2" descr="3.3_2020_commitment_im_460"/>
          <p:cNvPicPr>
            <a:picLocks noChangeAspect="1" noChangeArrowheads="1"/>
          </p:cNvPicPr>
          <p:nvPr/>
        </p:nvPicPr>
        <p:blipFill>
          <a:blip r:embed="rId3" cstate="print"/>
          <a:srcRect/>
          <a:stretch>
            <a:fillRect/>
          </a:stretch>
        </p:blipFill>
        <p:spPr bwMode="auto">
          <a:xfrm>
            <a:off x="1727807" y="1651606"/>
            <a:ext cx="5798124" cy="2773017"/>
          </a:xfrm>
          <a:prstGeom prst="rect">
            <a:avLst/>
          </a:prstGeom>
          <a:noFill/>
        </p:spPr>
      </p:pic>
      <p:grpSp>
        <p:nvGrpSpPr>
          <p:cNvPr id="21" name="Group 89"/>
          <p:cNvGrpSpPr>
            <a:grpSpLocks/>
          </p:cNvGrpSpPr>
          <p:nvPr/>
        </p:nvGrpSpPr>
        <p:grpSpPr bwMode="auto">
          <a:xfrm>
            <a:off x="6409701" y="3579556"/>
            <a:ext cx="1828541" cy="1857375"/>
            <a:chOff x="2230438" y="2351738"/>
            <a:chExt cx="2138363" cy="2130425"/>
          </a:xfrm>
        </p:grpSpPr>
        <p:sp>
          <p:nvSpPr>
            <p:cNvPr id="22"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23" name="Group 91"/>
            <p:cNvGrpSpPr>
              <a:grpSpLocks/>
            </p:cNvGrpSpPr>
            <p:nvPr/>
          </p:nvGrpSpPr>
          <p:grpSpPr bwMode="auto">
            <a:xfrm>
              <a:off x="2434361" y="2600709"/>
              <a:ext cx="1730517" cy="1567819"/>
              <a:chOff x="14273213" y="5067299"/>
              <a:chExt cx="1300167" cy="1177927"/>
            </a:xfrm>
          </p:grpSpPr>
          <p:sp>
            <p:nvSpPr>
              <p:cNvPr id="24"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5"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6"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7"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8"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9"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0"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1"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2"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3"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34"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35"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spTree>
    <p:extLst>
      <p:ext uri="{BB962C8B-B14F-4D97-AF65-F5344CB8AC3E}">
        <p14:creationId xmlns:p14="http://schemas.microsoft.com/office/powerpoint/2010/main" val="3962273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18444" y="3758029"/>
            <a:ext cx="7907114" cy="1168933"/>
          </a:xfrm>
          <a:prstGeom prst="roundRect">
            <a:avLst>
              <a:gd name="adj" fmla="val 11452"/>
            </a:avLst>
          </a:prstGeom>
          <a:solidFill>
            <a:srgbClr val="E41E2A"/>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6" fontAlgn="base">
              <a:spcBef>
                <a:spcPct val="0"/>
              </a:spcBef>
              <a:spcAft>
                <a:spcPct val="0"/>
              </a:spcAft>
              <a:defRPr/>
            </a:pPr>
            <a:endParaRPr lang="en-US">
              <a:solidFill>
                <a:schemeClr val="bg1"/>
              </a:solidFill>
              <a:latin typeface="Arial Rounded MT Bold" pitchFamily="34" charset="0"/>
            </a:endParaRPr>
          </a:p>
        </p:txBody>
      </p:sp>
      <p:sp>
        <p:nvSpPr>
          <p:cNvPr id="6" name="TextBox 5"/>
          <p:cNvSpPr txBox="1">
            <a:spLocks noChangeArrowheads="1"/>
          </p:cNvSpPr>
          <p:nvPr/>
        </p:nvSpPr>
        <p:spPr bwMode="auto">
          <a:xfrm>
            <a:off x="3370222" y="3904177"/>
            <a:ext cx="1568058" cy="646331"/>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2010:</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412 g CO</a:t>
            </a:r>
            <a:r>
              <a:rPr lang="en-US" baseline="-25000" dirty="0">
                <a:solidFill>
                  <a:schemeClr val="bg1"/>
                </a:solidFill>
                <a:latin typeface="Arial Rounded MT Bold" pitchFamily="34" charset="0"/>
                <a:cs typeface="Calibri" pitchFamily="34" charset="0"/>
              </a:rPr>
              <a:t>2</a:t>
            </a:r>
            <a:r>
              <a:rPr lang="en-US" dirty="0">
                <a:solidFill>
                  <a:schemeClr val="bg1"/>
                </a:solidFill>
                <a:latin typeface="Arial Rounded MT Bold" pitchFamily="34" charset="0"/>
                <a:cs typeface="Calibri" pitchFamily="34" charset="0"/>
              </a:rPr>
              <a:t>e/l</a:t>
            </a:r>
          </a:p>
        </p:txBody>
      </p:sp>
      <p:sp>
        <p:nvSpPr>
          <p:cNvPr id="7" name="TextBox 6"/>
          <p:cNvSpPr txBox="1">
            <a:spLocks noChangeArrowheads="1"/>
          </p:cNvSpPr>
          <p:nvPr/>
        </p:nvSpPr>
        <p:spPr bwMode="auto">
          <a:xfrm>
            <a:off x="760462" y="3904177"/>
            <a:ext cx="2424698" cy="6463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Carbon Footprint </a:t>
            </a:r>
            <a:r>
              <a:rPr lang="en-US" dirty="0" smtClean="0">
                <a:solidFill>
                  <a:schemeClr val="bg1"/>
                </a:solidFill>
                <a:latin typeface="Arial Rounded MT Bold" pitchFamily="34" charset="0"/>
                <a:cs typeface="Calibri" pitchFamily="34" charset="0"/>
              </a:rPr>
              <a:t>“Drink in your hand”</a:t>
            </a:r>
            <a:endParaRPr lang="en-US" baseline="30000" dirty="0">
              <a:solidFill>
                <a:schemeClr val="bg1"/>
              </a:solidFill>
              <a:latin typeface="Arial Rounded MT Bold" pitchFamily="34" charset="0"/>
              <a:cs typeface="Calibri" pitchFamily="34" charset="0"/>
            </a:endParaRPr>
          </a:p>
        </p:txBody>
      </p:sp>
      <p:sp>
        <p:nvSpPr>
          <p:cNvPr id="8" name="TextBox 7"/>
          <p:cNvSpPr txBox="1">
            <a:spLocks noChangeArrowheads="1"/>
          </p:cNvSpPr>
          <p:nvPr/>
        </p:nvSpPr>
        <p:spPr bwMode="auto">
          <a:xfrm>
            <a:off x="5123342" y="3904177"/>
            <a:ext cx="1354625" cy="923330"/>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2020:</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311 g CO</a:t>
            </a:r>
            <a:r>
              <a:rPr lang="en-US" baseline="-25000" dirty="0">
                <a:solidFill>
                  <a:schemeClr val="bg1"/>
                </a:solidFill>
                <a:latin typeface="Arial Rounded MT Bold" pitchFamily="34" charset="0"/>
                <a:cs typeface="Calibri" pitchFamily="34" charset="0"/>
              </a:rPr>
              <a:t>2</a:t>
            </a:r>
            <a:r>
              <a:rPr lang="en-US" dirty="0">
                <a:solidFill>
                  <a:schemeClr val="bg1"/>
                </a:solidFill>
                <a:latin typeface="Arial Rounded MT Bold" pitchFamily="34" charset="0"/>
                <a:cs typeface="Calibri" pitchFamily="34" charset="0"/>
              </a:rPr>
              <a:t>e/l</a:t>
            </a:r>
          </a:p>
        </p:txBody>
      </p:sp>
      <p:sp>
        <p:nvSpPr>
          <p:cNvPr id="9" name="TextBox 8"/>
          <p:cNvSpPr txBox="1">
            <a:spLocks noChangeArrowheads="1"/>
          </p:cNvSpPr>
          <p:nvPr/>
        </p:nvSpPr>
        <p:spPr bwMode="auto">
          <a:xfrm>
            <a:off x="6663028" y="3904177"/>
            <a:ext cx="1568058" cy="646331"/>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smtClean="0">
                <a:solidFill>
                  <a:schemeClr val="bg1"/>
                </a:solidFill>
                <a:latin typeface="Arial Rounded MT Bold" pitchFamily="34" charset="0"/>
                <a:cs typeface="Calibri" pitchFamily="34" charset="0"/>
              </a:rPr>
              <a:t>101 </a:t>
            </a:r>
            <a:r>
              <a:rPr lang="en-US" dirty="0">
                <a:solidFill>
                  <a:schemeClr val="bg1"/>
                </a:solidFill>
                <a:latin typeface="Arial Rounded MT Bold" pitchFamily="34" charset="0"/>
                <a:cs typeface="Calibri" pitchFamily="34" charset="0"/>
              </a:rPr>
              <a:t>g </a:t>
            </a:r>
            <a:r>
              <a:rPr lang="en-US" dirty="0" smtClean="0">
                <a:solidFill>
                  <a:schemeClr val="bg1"/>
                </a:solidFill>
                <a:latin typeface="Arial Rounded MT Bold" pitchFamily="34" charset="0"/>
                <a:cs typeface="Calibri" pitchFamily="34" charset="0"/>
              </a:rPr>
              <a:t>CO</a:t>
            </a:r>
            <a:r>
              <a:rPr lang="en-US" baseline="-25000" dirty="0" smtClean="0">
                <a:solidFill>
                  <a:schemeClr val="bg1"/>
                </a:solidFill>
                <a:latin typeface="Arial Rounded MT Bold" pitchFamily="34" charset="0"/>
                <a:cs typeface="Calibri" pitchFamily="34" charset="0"/>
              </a:rPr>
              <a:t>2</a:t>
            </a:r>
            <a:r>
              <a:rPr lang="en-US" dirty="0" smtClean="0">
                <a:solidFill>
                  <a:schemeClr val="bg1"/>
                </a:solidFill>
                <a:latin typeface="Arial Rounded MT Bold" pitchFamily="34" charset="0"/>
                <a:cs typeface="Calibri" pitchFamily="34" charset="0"/>
              </a:rPr>
              <a:t>e/l</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-25</a:t>
            </a:r>
            <a:r>
              <a:rPr lang="en-US" dirty="0" smtClean="0">
                <a:solidFill>
                  <a:schemeClr val="bg1"/>
                </a:solidFill>
                <a:latin typeface="Arial Rounded MT Bold" pitchFamily="34" charset="0"/>
                <a:cs typeface="Calibri" pitchFamily="34" charset="0"/>
              </a:rPr>
              <a:t>%</a:t>
            </a:r>
            <a:endParaRPr lang="en-US" dirty="0">
              <a:solidFill>
                <a:schemeClr val="bg1"/>
              </a:solidFill>
              <a:latin typeface="Arial Rounded MT Bold" pitchFamily="34" charset="0"/>
              <a:cs typeface="Calibri" pitchFamily="34" charset="0"/>
            </a:endParaRPr>
          </a:p>
        </p:txBody>
      </p:sp>
      <p:sp>
        <p:nvSpPr>
          <p:cNvPr id="30" name="Rounded Rectangle 29"/>
          <p:cNvSpPr/>
          <p:nvPr/>
        </p:nvSpPr>
        <p:spPr>
          <a:xfrm>
            <a:off x="618444" y="5054403"/>
            <a:ext cx="7907114" cy="1168933"/>
          </a:xfrm>
          <a:prstGeom prst="roundRect">
            <a:avLst>
              <a:gd name="adj" fmla="val 11452"/>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6" fontAlgn="base">
              <a:spcBef>
                <a:spcPct val="0"/>
              </a:spcBef>
              <a:spcAft>
                <a:spcPct val="0"/>
              </a:spcAft>
              <a:defRPr/>
            </a:pPr>
            <a:endParaRPr lang="en-US">
              <a:solidFill>
                <a:schemeClr val="bg1"/>
              </a:solidFill>
              <a:latin typeface="Arial Rounded MT Bold" pitchFamily="34" charset="0"/>
            </a:endParaRPr>
          </a:p>
        </p:txBody>
      </p:sp>
      <p:sp>
        <p:nvSpPr>
          <p:cNvPr id="31" name="TextBox 30"/>
          <p:cNvSpPr txBox="1">
            <a:spLocks noChangeArrowheads="1"/>
          </p:cNvSpPr>
          <p:nvPr/>
        </p:nvSpPr>
        <p:spPr bwMode="auto">
          <a:xfrm>
            <a:off x="3427930" y="5200551"/>
            <a:ext cx="1452642" cy="923330"/>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2010:</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59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p:txBody>
      </p:sp>
      <p:sp>
        <p:nvSpPr>
          <p:cNvPr id="32" name="TextBox 31"/>
          <p:cNvSpPr txBox="1">
            <a:spLocks noChangeArrowheads="1"/>
          </p:cNvSpPr>
          <p:nvPr/>
        </p:nvSpPr>
        <p:spPr bwMode="auto">
          <a:xfrm>
            <a:off x="760462" y="5200551"/>
            <a:ext cx="2424698" cy="6463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dirty="0">
                <a:solidFill>
                  <a:srgbClr val="E41E2A"/>
                </a:solidFill>
                <a:latin typeface="Arial Rounded MT Bold" pitchFamily="34" charset="0"/>
                <a:cs typeface="Calibri" pitchFamily="34" charset="0"/>
              </a:rPr>
              <a:t>Absolute</a:t>
            </a:r>
            <a:r>
              <a:rPr lang="en-US" dirty="0">
                <a:solidFill>
                  <a:srgbClr val="494949"/>
                </a:solidFill>
                <a:latin typeface="Arial Rounded MT Bold" pitchFamily="34" charset="0"/>
                <a:cs typeface="Calibri" pitchFamily="34" charset="0"/>
              </a:rPr>
              <a:t> </a:t>
            </a:r>
            <a:r>
              <a:rPr lang="en-US" dirty="0" smtClean="0">
                <a:solidFill>
                  <a:srgbClr val="494949"/>
                </a:solidFill>
                <a:latin typeface="Arial Rounded MT Bold" pitchFamily="34" charset="0"/>
                <a:cs typeface="Calibri" pitchFamily="34" charset="0"/>
              </a:rPr>
              <a:t/>
            </a:r>
            <a:br>
              <a:rPr lang="en-US" dirty="0" smtClean="0">
                <a:solidFill>
                  <a:srgbClr val="494949"/>
                </a:solidFill>
                <a:latin typeface="Arial Rounded MT Bold" pitchFamily="34" charset="0"/>
                <a:cs typeface="Calibri" pitchFamily="34" charset="0"/>
              </a:rPr>
            </a:br>
            <a:r>
              <a:rPr lang="en-US" dirty="0" smtClean="0">
                <a:solidFill>
                  <a:srgbClr val="494949"/>
                </a:solidFill>
                <a:latin typeface="Arial Rounded MT Bold" pitchFamily="34" charset="0"/>
                <a:cs typeface="Calibri" pitchFamily="34" charset="0"/>
              </a:rPr>
              <a:t>Emissions</a:t>
            </a:r>
            <a:endParaRPr lang="en-US" dirty="0">
              <a:solidFill>
                <a:srgbClr val="494949"/>
              </a:solidFill>
              <a:latin typeface="Arial Rounded MT Bold" pitchFamily="34" charset="0"/>
              <a:cs typeface="Calibri" pitchFamily="34" charset="0"/>
            </a:endParaRPr>
          </a:p>
        </p:txBody>
      </p:sp>
      <p:sp>
        <p:nvSpPr>
          <p:cNvPr id="33" name="TextBox 32"/>
          <p:cNvSpPr txBox="1">
            <a:spLocks noChangeArrowheads="1"/>
          </p:cNvSpPr>
          <p:nvPr/>
        </p:nvSpPr>
        <p:spPr bwMode="auto">
          <a:xfrm>
            <a:off x="5029201" y="5200551"/>
            <a:ext cx="1542908" cy="923330"/>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2020:</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72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p:txBody>
      </p:sp>
      <p:sp>
        <p:nvSpPr>
          <p:cNvPr id="34" name="TextBox 33"/>
          <p:cNvSpPr txBox="1">
            <a:spLocks noChangeArrowheads="1"/>
          </p:cNvSpPr>
          <p:nvPr/>
        </p:nvSpPr>
        <p:spPr bwMode="auto">
          <a:xfrm>
            <a:off x="6720736" y="5200551"/>
            <a:ext cx="1452642" cy="923330"/>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+13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+22%</a:t>
            </a:r>
          </a:p>
        </p:txBody>
      </p:sp>
      <p:grpSp>
        <p:nvGrpSpPr>
          <p:cNvPr id="62" name="Group 8"/>
          <p:cNvGrpSpPr>
            <a:grpSpLocks/>
          </p:cNvGrpSpPr>
          <p:nvPr/>
        </p:nvGrpSpPr>
        <p:grpSpPr bwMode="auto">
          <a:xfrm>
            <a:off x="2164132" y="857885"/>
            <a:ext cx="1674813" cy="2663825"/>
            <a:chOff x="1952718" y="808432"/>
            <a:chExt cx="1675185" cy="2663625"/>
          </a:xfrm>
        </p:grpSpPr>
        <p:sp>
          <p:nvSpPr>
            <p:cNvPr id="63" name="Rounded Rectangle 62"/>
            <p:cNvSpPr/>
            <p:nvPr/>
          </p:nvSpPr>
          <p:spPr>
            <a:xfrm>
              <a:off x="1952718"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64" name="Rounded Rectangle 63"/>
            <p:cNvSpPr/>
            <p:nvPr/>
          </p:nvSpPr>
          <p:spPr bwMode="auto">
            <a:xfrm>
              <a:off x="1952718"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a:r>
                <a:rPr lang="en-US" sz="1200" b="1">
                  <a:solidFill>
                    <a:srgbClr val="FFFFFF"/>
                  </a:solidFill>
                  <a:latin typeface="Arial" pitchFamily="34" charset="0"/>
                </a:rPr>
                <a:t>PACKAGING</a:t>
              </a:r>
            </a:p>
          </p:txBody>
        </p:sp>
        <p:pic>
          <p:nvPicPr>
            <p:cNvPr id="65" name="Picture 2"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3330"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Group 9"/>
          <p:cNvGrpSpPr>
            <a:grpSpLocks/>
          </p:cNvGrpSpPr>
          <p:nvPr/>
        </p:nvGrpSpPr>
        <p:grpSpPr bwMode="auto">
          <a:xfrm>
            <a:off x="3865932" y="857885"/>
            <a:ext cx="1679575" cy="2663825"/>
            <a:chOff x="3747074" y="808432"/>
            <a:chExt cx="1679822" cy="2663625"/>
          </a:xfrm>
        </p:grpSpPr>
        <p:sp>
          <p:nvSpPr>
            <p:cNvPr id="67" name="Rounded Rectangle 66"/>
            <p:cNvSpPr/>
            <p:nvPr/>
          </p:nvSpPr>
          <p:spPr>
            <a:xfrm>
              <a:off x="3764540" y="808432"/>
              <a:ext cx="1662356"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68" name="Rounded Rectangle 67"/>
            <p:cNvSpPr/>
            <p:nvPr/>
          </p:nvSpPr>
          <p:spPr bwMode="auto">
            <a:xfrm>
              <a:off x="3747074" y="1203690"/>
              <a:ext cx="1675059"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MANUFACTURING</a:t>
              </a:r>
            </a:p>
          </p:txBody>
        </p:sp>
        <p:pic>
          <p:nvPicPr>
            <p:cNvPr id="69" name="Picture 3" descr="Bottling_Facility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88126"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11"/>
          <p:cNvGrpSpPr>
            <a:grpSpLocks/>
          </p:cNvGrpSpPr>
          <p:nvPr/>
        </p:nvGrpSpPr>
        <p:grpSpPr bwMode="auto">
          <a:xfrm>
            <a:off x="7283820" y="857885"/>
            <a:ext cx="1679575" cy="2663825"/>
            <a:chOff x="7335785" y="808432"/>
            <a:chExt cx="1679868" cy="2663625"/>
          </a:xfrm>
        </p:grpSpPr>
        <p:sp>
          <p:nvSpPr>
            <p:cNvPr id="71" name="Rounded Rectangle 70"/>
            <p:cNvSpPr/>
            <p:nvPr/>
          </p:nvSpPr>
          <p:spPr>
            <a:xfrm>
              <a:off x="7353250" y="808432"/>
              <a:ext cx="1662403"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72" name="Rounded Rectangle 71"/>
            <p:cNvSpPr/>
            <p:nvPr/>
          </p:nvSpPr>
          <p:spPr bwMode="auto">
            <a:xfrm>
              <a:off x="7335785" y="1203690"/>
              <a:ext cx="1675104" cy="469865"/>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a:solidFill>
                    <a:srgbClr val="FFFFFF"/>
                  </a:solidFill>
                  <a:latin typeface="Arial" pitchFamily="34" charset="0"/>
                </a:rPr>
                <a:t>REFRIGERATION</a:t>
              </a:r>
            </a:p>
          </p:txBody>
        </p:sp>
        <p:pic>
          <p:nvPicPr>
            <p:cNvPr id="73" name="Picture 4" descr="refridgeration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82827"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6"/>
          <p:cNvGrpSpPr>
            <a:grpSpLocks/>
          </p:cNvGrpSpPr>
          <p:nvPr/>
        </p:nvGrpSpPr>
        <p:grpSpPr bwMode="auto">
          <a:xfrm>
            <a:off x="462332" y="857885"/>
            <a:ext cx="1674813" cy="2663825"/>
            <a:chOff x="158362" y="808432"/>
            <a:chExt cx="1675185" cy="2663625"/>
          </a:xfrm>
        </p:grpSpPr>
        <p:sp>
          <p:nvSpPr>
            <p:cNvPr id="75" name="Rounded Rectangle 74"/>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76" name="Rounded Rectangle 75"/>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INGREDIENTS</a:t>
              </a:r>
            </a:p>
          </p:txBody>
        </p:sp>
        <p:pic>
          <p:nvPicPr>
            <p:cNvPr id="77" name="Picture 5" descr="tractor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10"/>
          <p:cNvGrpSpPr>
            <a:grpSpLocks/>
          </p:cNvGrpSpPr>
          <p:nvPr/>
        </p:nvGrpSpPr>
        <p:grpSpPr bwMode="auto">
          <a:xfrm>
            <a:off x="5566145" y="857885"/>
            <a:ext cx="1692275" cy="2663825"/>
            <a:chOff x="5541430" y="808432"/>
            <a:chExt cx="1691582" cy="2663625"/>
          </a:xfrm>
        </p:grpSpPr>
        <p:sp>
          <p:nvSpPr>
            <p:cNvPr id="79" name="Rounded Rectangle 78"/>
            <p:cNvSpPr/>
            <p:nvPr/>
          </p:nvSpPr>
          <p:spPr>
            <a:xfrm>
              <a:off x="5569993" y="808432"/>
              <a:ext cx="1663019"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80" name="Rounded Rectangle 79"/>
            <p:cNvSpPr/>
            <p:nvPr/>
          </p:nvSpPr>
          <p:spPr bwMode="auto">
            <a:xfrm>
              <a:off x="5541430" y="1203690"/>
              <a:ext cx="1675714" cy="469865"/>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a:solidFill>
                    <a:srgbClr val="FFFFFF"/>
                  </a:solidFill>
                  <a:latin typeface="Arial" pitchFamily="34" charset="0"/>
                </a:rPr>
                <a:t>DISTRIBUTION</a:t>
              </a:r>
            </a:p>
          </p:txBody>
        </p:sp>
        <p:pic>
          <p:nvPicPr>
            <p:cNvPr id="81" name="Picture 7" descr="truck_ne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96313"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471858" y="1824531"/>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SHIFT IN GOAL FROM </a:t>
            </a:r>
          </a:p>
          <a:p>
            <a:pPr>
              <a:lnSpc>
                <a:spcPct val="80000"/>
              </a:lnSpc>
            </a:pPr>
            <a:r>
              <a:rPr lang="en-US" sz="4000" b="1" dirty="0" smtClean="0">
                <a:latin typeface="Arial Narrow" pitchFamily="34" charset="0"/>
              </a:rPr>
              <a:t>ABSOLUTE to INTENSITY</a:t>
            </a:r>
            <a:endParaRPr lang="en-US" sz="4000" b="1" dirty="0">
              <a:latin typeface="Arial Narrow" pitchFamily="34" charset="0"/>
            </a:endParaRPr>
          </a:p>
        </p:txBody>
      </p:sp>
      <p:sp>
        <p:nvSpPr>
          <p:cNvPr id="84" name="Rounded Rectangle 83"/>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5"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61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453465">
            <a:off x="-287467" y="723937"/>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369512" y="3677474"/>
            <a:ext cx="7774485" cy="1975926"/>
          </a:xfrm>
          <a:prstGeom prst="rect">
            <a:avLst/>
          </a:prstGeom>
          <a:noFill/>
        </p:spPr>
        <p:txBody>
          <a:bodyPr wrap="square" rtlCol="0">
            <a:spAutoFit/>
          </a:bodyPr>
          <a:lstStyle/>
          <a:p>
            <a:pPr>
              <a:lnSpc>
                <a:spcPct val="90000"/>
              </a:lnSpc>
            </a:pPr>
            <a:r>
              <a:rPr lang="en-US" sz="4400" spc="-300" dirty="0" smtClean="0">
                <a:solidFill>
                  <a:schemeClr val="bg1"/>
                </a:solidFill>
                <a:latin typeface="Arial" pitchFamily="34" charset="0"/>
                <a:cs typeface="Arial" pitchFamily="34" charset="0"/>
              </a:rPr>
              <a:t>Write down all the carbon reduction opportunities you see in the video.</a:t>
            </a:r>
          </a:p>
          <a:p>
            <a:pPr>
              <a:lnSpc>
                <a:spcPct val="90000"/>
              </a:lnSpc>
            </a:pPr>
            <a:endParaRPr lang="en-US" sz="4800" b="1" spc="-300" dirty="0">
              <a:solidFill>
                <a:schemeClr val="bg1"/>
              </a:solidFill>
              <a:latin typeface="Arial"/>
              <a:cs typeface="Arial"/>
            </a:endParaRPr>
          </a:p>
        </p:txBody>
      </p:sp>
    </p:spTree>
    <p:extLst>
      <p:ext uri="{BB962C8B-B14F-4D97-AF65-F5344CB8AC3E}">
        <p14:creationId xmlns:p14="http://schemas.microsoft.com/office/powerpoint/2010/main" val="165255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ke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0" y="819150"/>
            <a:ext cx="9146120" cy="5144692"/>
          </a:xfrm>
          <a:prstGeom prst="rect">
            <a:avLst/>
          </a:prstGeom>
        </p:spPr>
      </p:pic>
    </p:spTree>
    <p:extLst>
      <p:ext uri="{BB962C8B-B14F-4D97-AF65-F5344CB8AC3E}">
        <p14:creationId xmlns:p14="http://schemas.microsoft.com/office/powerpoint/2010/main" val="4090076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74113" y="824"/>
            <a:ext cx="4866024" cy="6549485"/>
          </a:xfrm>
          <a:prstGeom prst="rect">
            <a:avLst/>
          </a:prstGeom>
          <a:noFill/>
        </p:spPr>
        <p:txBody>
          <a:bodyPr wrap="square" rtlCol="0">
            <a:spAutoFit/>
          </a:bodyPr>
          <a:lstStyle/>
          <a:p>
            <a:pPr>
              <a:lnSpc>
                <a:spcPct val="90000"/>
              </a:lnSpc>
            </a:pPr>
            <a:r>
              <a:rPr lang="en-US" sz="4800" b="1" spc="-300" dirty="0" smtClean="0">
                <a:solidFill>
                  <a:schemeClr val="bg1"/>
                </a:solidFill>
                <a:latin typeface="Arial Narrow" pitchFamily="34" charset="0"/>
                <a:cs typeface="Arial"/>
              </a:rPr>
              <a:t>EASY</a:t>
            </a:r>
          </a:p>
          <a:p>
            <a:pPr>
              <a:lnSpc>
                <a:spcPct val="90000"/>
              </a:lnSpc>
            </a:pPr>
            <a:endParaRPr lang="en-US" sz="4800" b="1" spc="-300" dirty="0" smtClean="0">
              <a:solidFill>
                <a:schemeClr val="bg1"/>
              </a:solidFill>
              <a:latin typeface="Arial Narrow" pitchFamily="34" charset="0"/>
              <a:cs typeface="Arial"/>
            </a:endParaRPr>
          </a:p>
          <a:p>
            <a:pPr marL="342900" lvl="0" indent="-342900">
              <a:buFont typeface="Arial" pitchFamily="34" charset="0"/>
              <a:buChar char="•"/>
            </a:pPr>
            <a:r>
              <a:rPr lang="en-US" sz="2200" dirty="0" smtClean="0">
                <a:solidFill>
                  <a:schemeClr val="bg1"/>
                </a:solidFill>
                <a:latin typeface="Arial" pitchFamily="34" charset="0"/>
                <a:cs typeface="Arial" pitchFamily="34" charset="0"/>
              </a:rPr>
              <a:t>Drip </a:t>
            </a:r>
            <a:r>
              <a:rPr lang="en-US" sz="2200" dirty="0">
                <a:solidFill>
                  <a:schemeClr val="bg1"/>
                </a:solidFill>
                <a:latin typeface="Arial" pitchFamily="34" charset="0"/>
                <a:cs typeface="Arial" pitchFamily="34" charset="0"/>
              </a:rPr>
              <a:t>irrigation</a:t>
            </a:r>
          </a:p>
          <a:p>
            <a:pPr marL="342900" lvl="0" indent="-342900">
              <a:buFont typeface="Arial" pitchFamily="34" charset="0"/>
              <a:buChar char="•"/>
            </a:pPr>
            <a:r>
              <a:rPr lang="en-US" sz="2200" dirty="0" smtClean="0">
                <a:solidFill>
                  <a:schemeClr val="bg1"/>
                </a:solidFill>
                <a:latin typeface="Arial" pitchFamily="34" charset="0"/>
                <a:cs typeface="Arial" pitchFamily="34" charset="0"/>
              </a:rPr>
              <a:t>Fertilizer shift (soil </a:t>
            </a:r>
            <a:r>
              <a:rPr lang="en-US" sz="2200" dirty="0">
                <a:solidFill>
                  <a:schemeClr val="bg1"/>
                </a:solidFill>
                <a:latin typeface="Arial" pitchFamily="34" charset="0"/>
                <a:cs typeface="Arial" pitchFamily="34" charset="0"/>
              </a:rPr>
              <a:t>management)</a:t>
            </a:r>
          </a:p>
          <a:p>
            <a:pPr marL="342900" lvl="0" indent="-342900">
              <a:buFont typeface="Arial" pitchFamily="34" charset="0"/>
              <a:buChar char="•"/>
            </a:pPr>
            <a:r>
              <a:rPr lang="en-US" sz="2200" dirty="0">
                <a:solidFill>
                  <a:schemeClr val="bg1"/>
                </a:solidFill>
                <a:latin typeface="Arial" pitchFamily="34" charset="0"/>
                <a:cs typeface="Arial" pitchFamily="34" charset="0"/>
              </a:rPr>
              <a:t>Wind </a:t>
            </a:r>
            <a:r>
              <a:rPr lang="en-US" sz="2200" dirty="0" smtClean="0">
                <a:solidFill>
                  <a:schemeClr val="bg1"/>
                </a:solidFill>
                <a:latin typeface="Arial" pitchFamily="34" charset="0"/>
                <a:cs typeface="Arial" pitchFamily="34" charset="0"/>
              </a:rPr>
              <a:t>farms </a:t>
            </a:r>
            <a:r>
              <a:rPr lang="en-US" sz="2200" dirty="0">
                <a:solidFill>
                  <a:schemeClr val="bg1"/>
                </a:solidFill>
                <a:latin typeface="Arial" pitchFamily="34" charset="0"/>
                <a:cs typeface="Arial" pitchFamily="34" charset="0"/>
              </a:rPr>
              <a:t>and Photovoltaic</a:t>
            </a:r>
          </a:p>
          <a:p>
            <a:pPr marL="342900" lvl="0" indent="-342900">
              <a:buFont typeface="Arial" pitchFamily="34" charset="0"/>
              <a:buChar char="•"/>
            </a:pPr>
            <a:r>
              <a:rPr lang="en-US" sz="2200" dirty="0">
                <a:solidFill>
                  <a:schemeClr val="bg1"/>
                </a:solidFill>
                <a:latin typeface="Arial" pitchFamily="34" charset="0"/>
                <a:cs typeface="Arial" pitchFamily="34" charset="0"/>
              </a:rPr>
              <a:t>Plant Bottle packaging material reduction and bio-PET</a:t>
            </a:r>
          </a:p>
          <a:p>
            <a:pPr marL="342900" lvl="0" indent="-342900">
              <a:buFont typeface="Arial" pitchFamily="34" charset="0"/>
              <a:buChar char="•"/>
            </a:pPr>
            <a:r>
              <a:rPr lang="en-US" sz="2200" dirty="0">
                <a:solidFill>
                  <a:schemeClr val="bg1"/>
                </a:solidFill>
                <a:latin typeface="Arial" pitchFamily="34" charset="0"/>
                <a:cs typeface="Arial" pitchFamily="34" charset="0"/>
              </a:rPr>
              <a:t>Logistics and </a:t>
            </a:r>
            <a:r>
              <a:rPr lang="en-US" sz="2200" dirty="0" smtClean="0">
                <a:solidFill>
                  <a:schemeClr val="bg1"/>
                </a:solidFill>
                <a:latin typeface="Arial" pitchFamily="34" charset="0"/>
                <a:cs typeface="Arial" pitchFamily="34" charset="0"/>
              </a:rPr>
              <a:t>warehouse </a:t>
            </a:r>
            <a:r>
              <a:rPr lang="en-US" sz="2200" dirty="0">
                <a:solidFill>
                  <a:schemeClr val="bg1"/>
                </a:solidFill>
                <a:latin typeface="Arial" pitchFamily="34" charset="0"/>
                <a:cs typeface="Arial" pitchFamily="34" charset="0"/>
              </a:rPr>
              <a:t>optimization</a:t>
            </a:r>
          </a:p>
          <a:p>
            <a:pPr marL="342900" lvl="0" indent="-342900">
              <a:buFont typeface="Arial" pitchFamily="34" charset="0"/>
              <a:buChar char="•"/>
            </a:pPr>
            <a:r>
              <a:rPr lang="en-US" sz="2200" dirty="0">
                <a:solidFill>
                  <a:schemeClr val="bg1"/>
                </a:solidFill>
                <a:latin typeface="Arial" pitchFamily="34" charset="0"/>
                <a:cs typeface="Arial" pitchFamily="34" charset="0"/>
              </a:rPr>
              <a:t>Fork lift fuel cell technology</a:t>
            </a:r>
          </a:p>
          <a:p>
            <a:pPr marL="342900" lvl="0" indent="-342900">
              <a:buFont typeface="Arial" pitchFamily="34" charset="0"/>
              <a:buChar char="•"/>
            </a:pPr>
            <a:r>
              <a:rPr lang="en-US" sz="2200" dirty="0">
                <a:solidFill>
                  <a:schemeClr val="bg1"/>
                </a:solidFill>
                <a:latin typeface="Arial" pitchFamily="34" charset="0"/>
                <a:cs typeface="Arial" pitchFamily="34" charset="0"/>
              </a:rPr>
              <a:t>Hybrid trucks</a:t>
            </a:r>
          </a:p>
          <a:p>
            <a:pPr marL="342900" lvl="0" indent="-342900">
              <a:buFont typeface="Arial" pitchFamily="34" charset="0"/>
              <a:buChar char="•"/>
            </a:pPr>
            <a:r>
              <a:rPr lang="en-US" sz="2200" dirty="0">
                <a:solidFill>
                  <a:schemeClr val="bg1"/>
                </a:solidFill>
                <a:latin typeface="Arial" pitchFamily="34" charset="0"/>
                <a:cs typeface="Arial" pitchFamily="34" charset="0"/>
              </a:rPr>
              <a:t>Energy management system refrigerators/HCFC free</a:t>
            </a:r>
          </a:p>
          <a:p>
            <a:endParaRPr lang="en-US" sz="4800" u="sng" dirty="0">
              <a:solidFill>
                <a:schemeClr val="bg1"/>
              </a:solidFill>
            </a:endParaRPr>
          </a:p>
          <a:p>
            <a:pPr>
              <a:lnSpc>
                <a:spcPct val="90000"/>
              </a:lnSpc>
            </a:pPr>
            <a:endParaRPr lang="en-US" sz="4800" b="1" spc="-300" dirty="0">
              <a:solidFill>
                <a:schemeClr val="bg1"/>
              </a:solidFill>
              <a:latin typeface="Arial"/>
              <a:cs typeface="Arial"/>
            </a:endParaRPr>
          </a:p>
        </p:txBody>
      </p:sp>
      <p:sp>
        <p:nvSpPr>
          <p:cNvPr id="4" name="TextBox 3"/>
          <p:cNvSpPr txBox="1"/>
          <p:nvPr/>
        </p:nvSpPr>
        <p:spPr>
          <a:xfrm>
            <a:off x="4444836" y="824"/>
            <a:ext cx="4699164" cy="7226594"/>
          </a:xfrm>
          <a:prstGeom prst="rect">
            <a:avLst/>
          </a:prstGeom>
          <a:noFill/>
        </p:spPr>
        <p:txBody>
          <a:bodyPr wrap="square" rtlCol="0">
            <a:spAutoFit/>
          </a:bodyPr>
          <a:lstStyle/>
          <a:p>
            <a:pPr>
              <a:lnSpc>
                <a:spcPct val="90000"/>
              </a:lnSpc>
            </a:pPr>
            <a:r>
              <a:rPr lang="en-US" sz="4800" b="1" spc="-300" dirty="0" smtClean="0">
                <a:solidFill>
                  <a:schemeClr val="bg1"/>
                </a:solidFill>
                <a:latin typeface="Arial Narrow" pitchFamily="34" charset="0"/>
                <a:cs typeface="Arial"/>
              </a:rPr>
              <a:t>NOT SO EASY</a:t>
            </a:r>
          </a:p>
          <a:p>
            <a:pPr>
              <a:lnSpc>
                <a:spcPct val="90000"/>
              </a:lnSpc>
            </a:pPr>
            <a:endParaRPr lang="en-US" sz="4800" b="1" spc="-300" dirty="0" smtClean="0">
              <a:solidFill>
                <a:schemeClr val="bg1"/>
              </a:solidFill>
              <a:latin typeface="Arial Narrow" pitchFamily="34" charset="0"/>
              <a:cs typeface="Arial"/>
            </a:endParaRPr>
          </a:p>
          <a:p>
            <a:pPr marL="342900" lvl="0" indent="-342900">
              <a:buFont typeface="Arial" pitchFamily="34" charset="0"/>
              <a:buChar char="•"/>
            </a:pPr>
            <a:r>
              <a:rPr lang="en-US" sz="2200" dirty="0" smtClean="0">
                <a:solidFill>
                  <a:schemeClr val="bg1"/>
                </a:solidFill>
                <a:latin typeface="Arial" pitchFamily="34" charset="0"/>
                <a:cs typeface="Arial" pitchFamily="34" charset="0"/>
              </a:rPr>
              <a:t>Top 10 campaign certificate</a:t>
            </a:r>
          </a:p>
          <a:p>
            <a:pPr marL="342900" lvl="0" indent="-342900">
              <a:buFont typeface="Arial" pitchFamily="34" charset="0"/>
              <a:buChar char="•"/>
            </a:pPr>
            <a:r>
              <a:rPr lang="en-US" sz="2200" dirty="0" smtClean="0">
                <a:solidFill>
                  <a:schemeClr val="bg1"/>
                </a:solidFill>
                <a:latin typeface="Arial" pitchFamily="34" charset="0"/>
                <a:cs typeface="Arial" pitchFamily="34" charset="0"/>
              </a:rPr>
              <a:t>Energy savings signs</a:t>
            </a:r>
          </a:p>
          <a:p>
            <a:pPr marL="342900" lvl="0" indent="-342900">
              <a:buFont typeface="Arial" pitchFamily="34" charset="0"/>
              <a:buChar char="•"/>
            </a:pPr>
            <a:r>
              <a:rPr lang="en-US" sz="2200" dirty="0" smtClean="0">
                <a:solidFill>
                  <a:schemeClr val="bg1"/>
                </a:solidFill>
                <a:latin typeface="Arial" pitchFamily="34" charset="0"/>
                <a:cs typeface="Arial" pitchFamily="34" charset="0"/>
              </a:rPr>
              <a:t>Building </a:t>
            </a:r>
            <a:r>
              <a:rPr lang="en-US" sz="2200" dirty="0">
                <a:solidFill>
                  <a:schemeClr val="bg1"/>
                </a:solidFill>
                <a:latin typeface="Arial" pitchFamily="34" charset="0"/>
                <a:cs typeface="Arial" pitchFamily="34" charset="0"/>
              </a:rPr>
              <a:t>positioned to optimize sun and heat/cooling</a:t>
            </a:r>
          </a:p>
          <a:p>
            <a:pPr marL="342900" lvl="0" indent="-342900">
              <a:buFont typeface="Arial" pitchFamily="34" charset="0"/>
              <a:buChar char="•"/>
            </a:pPr>
            <a:r>
              <a:rPr lang="en-US" sz="2200" dirty="0">
                <a:solidFill>
                  <a:schemeClr val="bg1"/>
                </a:solidFill>
                <a:latin typeface="Arial" pitchFamily="34" charset="0"/>
                <a:cs typeface="Arial" pitchFamily="34" charset="0"/>
              </a:rPr>
              <a:t>Isolated management from production line/thermo climate adjustment</a:t>
            </a:r>
          </a:p>
          <a:p>
            <a:pPr marL="342900" lvl="0" indent="-342900">
              <a:buFont typeface="Arial" pitchFamily="34" charset="0"/>
              <a:buChar char="•"/>
            </a:pPr>
            <a:r>
              <a:rPr lang="en-US" sz="2200" dirty="0">
                <a:solidFill>
                  <a:schemeClr val="bg1"/>
                </a:solidFill>
                <a:latin typeface="Arial" pitchFamily="34" charset="0"/>
                <a:cs typeface="Arial" pitchFamily="34" charset="0"/>
              </a:rPr>
              <a:t>Computer </a:t>
            </a:r>
            <a:r>
              <a:rPr lang="en-US" sz="2200" dirty="0" smtClean="0">
                <a:solidFill>
                  <a:schemeClr val="bg1"/>
                </a:solidFill>
                <a:latin typeface="Arial" pitchFamily="34" charset="0"/>
                <a:cs typeface="Arial" pitchFamily="34" charset="0"/>
              </a:rPr>
              <a:t>screen </a:t>
            </a:r>
            <a:r>
              <a:rPr lang="en-US" sz="2200" dirty="0">
                <a:solidFill>
                  <a:schemeClr val="bg1"/>
                </a:solidFill>
                <a:latin typeface="Arial" pitchFamily="34" charset="0"/>
                <a:cs typeface="Arial" pitchFamily="34" charset="0"/>
              </a:rPr>
              <a:t>saver/energy cycle</a:t>
            </a:r>
          </a:p>
          <a:p>
            <a:pPr marL="342900" lvl="0" indent="-342900">
              <a:buFont typeface="Arial" pitchFamily="34" charset="0"/>
              <a:buChar char="•"/>
            </a:pPr>
            <a:r>
              <a:rPr lang="en-US" sz="2200" dirty="0">
                <a:solidFill>
                  <a:schemeClr val="bg1"/>
                </a:solidFill>
                <a:latin typeface="Arial" pitchFamily="34" charset="0"/>
                <a:cs typeface="Arial" pitchFamily="34" charset="0"/>
              </a:rPr>
              <a:t>CFL/Florescent lighting systems</a:t>
            </a:r>
          </a:p>
          <a:p>
            <a:pPr marL="342900" lvl="0" indent="-342900">
              <a:buFont typeface="Arial" pitchFamily="34" charset="0"/>
              <a:buChar char="•"/>
            </a:pPr>
            <a:r>
              <a:rPr lang="en-US" sz="2200" dirty="0">
                <a:solidFill>
                  <a:schemeClr val="bg1"/>
                </a:solidFill>
                <a:latin typeface="Arial" pitchFamily="34" charset="0"/>
                <a:cs typeface="Arial" pitchFamily="34" charset="0"/>
              </a:rPr>
              <a:t>Window treatment (reflective film)</a:t>
            </a:r>
          </a:p>
          <a:p>
            <a:pPr marL="342900" lvl="0" indent="-342900">
              <a:buFont typeface="Arial" pitchFamily="34" charset="0"/>
              <a:buChar char="•"/>
            </a:pPr>
            <a:r>
              <a:rPr lang="en-US" sz="2200" dirty="0">
                <a:solidFill>
                  <a:schemeClr val="bg1"/>
                </a:solidFill>
                <a:latin typeface="Arial" pitchFamily="34" charset="0"/>
                <a:cs typeface="Arial" pitchFamily="34" charset="0"/>
              </a:rPr>
              <a:t>Diesel truck</a:t>
            </a:r>
          </a:p>
          <a:p>
            <a:pPr marL="342900" lvl="0" indent="-342900">
              <a:buFont typeface="Arial" pitchFamily="34" charset="0"/>
              <a:buChar char="•"/>
            </a:pPr>
            <a:r>
              <a:rPr lang="en-US" sz="2200" dirty="0">
                <a:solidFill>
                  <a:schemeClr val="bg1"/>
                </a:solidFill>
                <a:latin typeface="Arial" pitchFamily="34" charset="0"/>
                <a:cs typeface="Arial" pitchFamily="34" charset="0"/>
              </a:rPr>
              <a:t>Windmill for water pumping</a:t>
            </a:r>
          </a:p>
          <a:p>
            <a:endParaRPr lang="en-US" sz="4800" u="sng" dirty="0">
              <a:solidFill>
                <a:schemeClr val="bg1"/>
              </a:solidFill>
            </a:endParaRPr>
          </a:p>
          <a:p>
            <a:pPr>
              <a:lnSpc>
                <a:spcPct val="90000"/>
              </a:lnSpc>
            </a:pPr>
            <a:endParaRPr lang="en-US" sz="4800" b="1" spc="-300" dirty="0">
              <a:solidFill>
                <a:schemeClr val="bg1"/>
              </a:solidFill>
              <a:latin typeface="Arial"/>
              <a:cs typeface="Arial"/>
            </a:endParaRPr>
          </a:p>
        </p:txBody>
      </p:sp>
    </p:spTree>
    <p:extLst>
      <p:ext uri="{BB962C8B-B14F-4D97-AF65-F5344CB8AC3E}">
        <p14:creationId xmlns:p14="http://schemas.microsoft.com/office/powerpoint/2010/main" val="463333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TextBox 3"/>
          <p:cNvSpPr txBox="1">
            <a:spLocks noChangeArrowheads="1"/>
          </p:cNvSpPr>
          <p:nvPr/>
        </p:nvSpPr>
        <p:spPr bwMode="auto">
          <a:xfrm>
            <a:off x="360266" y="6297930"/>
            <a:ext cx="8423469" cy="34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36" tIns="45469" rIns="90936" bIns="45469">
            <a:spAutoFit/>
          </a:bodyPr>
          <a:lstStyle>
            <a:lvl1pPr defTabSz="1068388" eaLnBrk="0" hangingPunct="0">
              <a:defRPr sz="3200">
                <a:solidFill>
                  <a:srgbClr val="000000"/>
                </a:solidFill>
                <a:latin typeface="Gill Sans" pitchFamily="-84" charset="0"/>
                <a:ea typeface="ヒラギノ角ゴ ProN W3" pitchFamily="-84" charset="-128"/>
                <a:sym typeface="Gill Sans" pitchFamily="-84" charset="0"/>
              </a:defRPr>
            </a:lvl1pPr>
            <a:lvl2pPr marL="742950" indent="-285750" defTabSz="1068388" eaLnBrk="0" hangingPunct="0">
              <a:defRPr sz="3200">
                <a:solidFill>
                  <a:srgbClr val="000000"/>
                </a:solidFill>
                <a:latin typeface="Gill Sans" pitchFamily="-84" charset="0"/>
                <a:ea typeface="ヒラギノ角ゴ ProN W3" pitchFamily="-84" charset="-128"/>
                <a:sym typeface="Gill Sans" pitchFamily="-84" charset="0"/>
              </a:defRPr>
            </a:lvl2pPr>
            <a:lvl3pPr marL="11430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3pPr>
            <a:lvl4pPr marL="16002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4pPr>
            <a:lvl5pPr marL="20574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5pPr>
            <a:lvl6pPr marL="25146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6pPr>
            <a:lvl7pPr marL="29718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7pPr>
            <a:lvl8pPr marL="34290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8pPr>
            <a:lvl9pPr marL="38862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9pPr>
          </a:lstStyle>
          <a:p>
            <a:pPr algn="l" eaLnBrk="1" hangingPunct="1"/>
            <a:r>
              <a:rPr lang="en-US" altLang="ja-JP" sz="800" i="1">
                <a:latin typeface="Arial Rounded MT Bold" pitchFamily="34" charset="0"/>
                <a:ea typeface="MS PGothic" pitchFamily="34" charset="-128"/>
              </a:rPr>
              <a:t>Note: CCESC NextGen Climate Targets Team also sought input and</a:t>
            </a:r>
            <a:br>
              <a:rPr lang="en-US" altLang="ja-JP" sz="800" i="1">
                <a:latin typeface="Arial Rounded MT Bold" pitchFamily="34" charset="0"/>
                <a:ea typeface="MS PGothic" pitchFamily="34" charset="-128"/>
              </a:rPr>
            </a:br>
            <a:r>
              <a:rPr lang="en-US" altLang="ja-JP" sz="800" i="1">
                <a:latin typeface="Arial Rounded MT Bold" pitchFamily="34" charset="0"/>
                <a:ea typeface="MS PGothic" pitchFamily="34" charset="-128"/>
              </a:rPr>
              <a:t>support from the established Energy &amp; Climate NETWORK.</a:t>
            </a:r>
          </a:p>
        </p:txBody>
      </p:sp>
      <p:sp>
        <p:nvSpPr>
          <p:cNvPr id="7" name="Rounded Rectangle 6"/>
          <p:cNvSpPr/>
          <p:nvPr/>
        </p:nvSpPr>
        <p:spPr>
          <a:xfrm>
            <a:off x="360266" y="1130142"/>
            <a:ext cx="8423469" cy="5117783"/>
          </a:xfrm>
          <a:prstGeom prst="roundRect">
            <a:avLst>
              <a:gd name="adj" fmla="val 2478"/>
            </a:avLst>
          </a:prstGeom>
          <a:gradFill flip="none" rotWithShape="1">
            <a:gsLst>
              <a:gs pos="7000">
                <a:schemeClr val="bg1">
                  <a:lumMod val="85000"/>
                </a:schemeClr>
              </a:gs>
              <a:gs pos="97000">
                <a:schemeClr val="bg1"/>
              </a:gs>
              <a:gs pos="52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0946" tIns="45472" rIns="90946" bIns="45472" anchor="ctr"/>
          <a:lstStyle/>
          <a:p>
            <a:pPr defTabSz="909156" fontAlgn="auto">
              <a:spcBef>
                <a:spcPts val="0"/>
              </a:spcBef>
              <a:spcAft>
                <a:spcPts val="0"/>
              </a:spcAft>
              <a:defRPr/>
            </a:pPr>
            <a:endParaRPr lang="en-US" dirty="0">
              <a:solidFill>
                <a:prstClr val="white"/>
              </a:solidFill>
              <a:latin typeface="Arial Rounded MT Bold" pitchFamily="34" charset="0"/>
              <a:cs typeface="Arial Rounded MT Bold"/>
            </a:endParaRPr>
          </a:p>
        </p:txBody>
      </p:sp>
      <p:sp>
        <p:nvSpPr>
          <p:cNvPr id="11" name="Rounded Rectangle 10"/>
          <p:cNvSpPr/>
          <p:nvPr/>
        </p:nvSpPr>
        <p:spPr>
          <a:xfrm>
            <a:off x="456879" y="1676400"/>
            <a:ext cx="8158311" cy="4461721"/>
          </a:xfrm>
          <a:prstGeom prst="roundRect">
            <a:avLst>
              <a:gd name="adj" fmla="val 4379"/>
            </a:avLst>
          </a:prstGeom>
          <a:solidFill>
            <a:schemeClr val="bg1">
              <a:alpha val="86000"/>
            </a:schemeClr>
          </a:solidFill>
          <a:ln w="9525" cap="flat" cmpd="sng" algn="ctr">
            <a:noFill/>
            <a:prstDash val="solid"/>
          </a:ln>
          <a:effectLst/>
        </p:spPr>
        <p:txBody>
          <a:bodyPr lIns="90946" tIns="45472" rIns="90946" bIns="45472" numCol="2" spcCol="363785" anchor="ctr"/>
          <a:lstStyle/>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Jake Backus</a:t>
            </a:r>
            <a:r>
              <a:rPr lang="en-US" sz="1400" dirty="0">
                <a:solidFill>
                  <a:srgbClr val="494949"/>
                </a:solidFill>
                <a:latin typeface="Arial Rounded MT Bold" pitchFamily="34" charset="0"/>
                <a:ea typeface="ＭＳ Ｐゴシック" charset="0"/>
                <a:cs typeface="Arial Rounded MT Bold"/>
              </a:rPr>
              <a:t>, Sustainability Director, Customer  &amp; Commercial Leadership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Tim </a:t>
            </a:r>
            <a:r>
              <a:rPr lang="en-US" sz="1400" dirty="0" err="1">
                <a:solidFill>
                  <a:srgbClr val="E71F29"/>
                </a:solidFill>
                <a:latin typeface="Arial Rounded MT Bold" pitchFamily="34" charset="0"/>
                <a:ea typeface="ＭＳ Ｐゴシック" charset="0"/>
                <a:cs typeface="Arial Rounded MT Bold"/>
              </a:rPr>
              <a:t>Copeman</a:t>
            </a:r>
            <a:r>
              <a:rPr lang="en-US" sz="1400" dirty="0">
                <a:solidFill>
                  <a:srgbClr val="494949"/>
                </a:solidFill>
                <a:latin typeface="Arial Rounded MT Bold" pitchFamily="34" charset="0"/>
                <a:ea typeface="ＭＳ Ｐゴシック" charset="0"/>
                <a:cs typeface="Arial Rounded MT Bold"/>
              </a:rPr>
              <a:t>, Group Environmental Manager, Coca-Cola Hellenic</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Richard </a:t>
            </a:r>
            <a:r>
              <a:rPr lang="en-US" sz="1400" dirty="0" err="1">
                <a:solidFill>
                  <a:srgbClr val="E71F29"/>
                </a:solidFill>
                <a:latin typeface="Arial Rounded MT Bold" pitchFamily="34" charset="0"/>
                <a:ea typeface="ＭＳ Ｐゴシック" charset="0"/>
                <a:cs typeface="Arial Rounded MT Bold"/>
              </a:rPr>
              <a:t>Crowther</a:t>
            </a:r>
            <a:r>
              <a:rPr lang="en-US" sz="1400" dirty="0">
                <a:solidFill>
                  <a:srgbClr val="494949"/>
                </a:solidFill>
                <a:latin typeface="Arial Rounded MT Bold" pitchFamily="34" charset="0"/>
                <a:ea typeface="ＭＳ Ｐゴシック" charset="0"/>
                <a:cs typeface="Arial Rounded MT Bold"/>
              </a:rPr>
              <a:t>, Manager of Sustainable Energy, Coca-Cola Refreshments</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Lucinda </a:t>
            </a:r>
            <a:r>
              <a:rPr lang="en-US" sz="1400" dirty="0" err="1">
                <a:solidFill>
                  <a:srgbClr val="E71F29"/>
                </a:solidFill>
                <a:latin typeface="Arial Rounded MT Bold" pitchFamily="34" charset="0"/>
                <a:ea typeface="ＭＳ Ｐゴシック" charset="0"/>
                <a:cs typeface="Arial Rounded MT Bold"/>
              </a:rPr>
              <a:t>Hensman</a:t>
            </a:r>
            <a:r>
              <a:rPr lang="en-US" sz="1400" dirty="0">
                <a:solidFill>
                  <a:srgbClr val="494949"/>
                </a:solidFill>
                <a:latin typeface="Arial Rounded MT Bold" pitchFamily="34" charset="0"/>
                <a:ea typeface="ＭＳ Ｐゴシック" charset="0"/>
                <a:cs typeface="Arial Rounded MT Bold"/>
              </a:rPr>
              <a:t>, Associate Director, </a:t>
            </a:r>
            <a:br>
              <a:rPr lang="en-US" sz="1400" dirty="0">
                <a:solidFill>
                  <a:srgbClr val="494949"/>
                </a:solidFill>
                <a:latin typeface="Arial Rounded MT Bold" pitchFamily="34" charset="0"/>
                <a:ea typeface="ＭＳ Ｐゴシック" charset="0"/>
                <a:cs typeface="Arial Rounded MT Bold"/>
              </a:rPr>
            </a:br>
            <a:r>
              <a:rPr lang="en-US" sz="1400" dirty="0">
                <a:solidFill>
                  <a:srgbClr val="494949"/>
                </a:solidFill>
                <a:latin typeface="Arial Rounded MT Bold" pitchFamily="34" charset="0"/>
                <a:ea typeface="ＭＳ Ｐゴシック" charset="0"/>
                <a:cs typeface="Arial Rounded MT Bold"/>
              </a:rPr>
              <a:t>CRS Communications, CCE</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Alfredo </a:t>
            </a:r>
            <a:r>
              <a:rPr lang="en-US" sz="1400" dirty="0" err="1">
                <a:solidFill>
                  <a:srgbClr val="E71F29"/>
                </a:solidFill>
                <a:latin typeface="Arial Rounded MT Bold" pitchFamily="34" charset="0"/>
                <a:ea typeface="ＭＳ Ｐゴシック" charset="0"/>
                <a:cs typeface="Arial Rounded MT Bold"/>
              </a:rPr>
              <a:t>Illescas</a:t>
            </a:r>
            <a:r>
              <a:rPr lang="en-US" sz="1400" dirty="0">
                <a:solidFill>
                  <a:srgbClr val="494949"/>
                </a:solidFill>
                <a:latin typeface="Arial Rounded MT Bold" pitchFamily="34" charset="0"/>
                <a:ea typeface="ＭＳ Ｐゴシック" charset="0"/>
                <a:cs typeface="Arial Rounded MT Bold"/>
              </a:rPr>
              <a:t>, (former) Environmental Director, Coca-Cola </a:t>
            </a:r>
            <a:r>
              <a:rPr lang="en-US" sz="1400" dirty="0" err="1">
                <a:solidFill>
                  <a:srgbClr val="494949"/>
                </a:solidFill>
                <a:latin typeface="Arial Rounded MT Bold" pitchFamily="34" charset="0"/>
                <a:ea typeface="ＭＳ Ｐゴシック" charset="0"/>
                <a:cs typeface="Arial Rounded MT Bold"/>
              </a:rPr>
              <a:t>Femsa</a:t>
            </a:r>
            <a:endParaRPr lang="en-US" sz="1400" dirty="0">
              <a:solidFill>
                <a:srgbClr val="494949"/>
              </a:solidFill>
              <a:latin typeface="Arial Rounded MT Bold" pitchFamily="34" charset="0"/>
              <a:ea typeface="ＭＳ Ｐゴシック" charset="0"/>
              <a:cs typeface="Arial Rounded MT Bold"/>
            </a:endParaRP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Bryan Jacob</a:t>
            </a:r>
            <a:r>
              <a:rPr lang="en-US" sz="1400" dirty="0">
                <a:solidFill>
                  <a:srgbClr val="494949"/>
                </a:solidFill>
                <a:latin typeface="Arial Rounded MT Bold" pitchFamily="34" charset="0"/>
                <a:ea typeface="ＭＳ Ｐゴシック" charset="0"/>
                <a:cs typeface="Arial Rounded MT Bold"/>
              </a:rPr>
              <a:t>, Director of Climate Protection, Office of Sustainability</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Ben R. Jordan</a:t>
            </a:r>
            <a:r>
              <a:rPr lang="en-US" sz="1400" dirty="0">
                <a:solidFill>
                  <a:srgbClr val="494949"/>
                </a:solidFill>
                <a:latin typeface="Arial Rounded MT Bold" pitchFamily="34" charset="0"/>
                <a:ea typeface="ＭＳ Ｐゴシック" charset="0"/>
                <a:cs typeface="Arial Rounded MT Bold"/>
              </a:rPr>
              <a:t>, Director of Supplier Sustainability, GSP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Mario </a:t>
            </a:r>
            <a:r>
              <a:rPr lang="en-US" sz="1400" dirty="0" err="1">
                <a:solidFill>
                  <a:srgbClr val="E71F29"/>
                </a:solidFill>
                <a:latin typeface="Arial Rounded MT Bold" pitchFamily="34" charset="0"/>
                <a:ea typeface="ＭＳ Ｐゴシック" charset="0"/>
                <a:cs typeface="Arial Rounded MT Bold"/>
              </a:rPr>
              <a:t>LaTorre</a:t>
            </a:r>
            <a:r>
              <a:rPr lang="en-US" sz="1400" dirty="0">
                <a:solidFill>
                  <a:srgbClr val="494949"/>
                </a:solidFill>
                <a:latin typeface="Arial Rounded MT Bold" pitchFamily="34" charset="0"/>
                <a:ea typeface="ＭＳ Ｐゴシック" charset="0"/>
                <a:cs typeface="Arial Rounded MT Bold"/>
              </a:rPr>
              <a:t>, Environmental Director, Coca-Cola  </a:t>
            </a:r>
            <a:r>
              <a:rPr lang="en-US" sz="1400" dirty="0" err="1">
                <a:solidFill>
                  <a:srgbClr val="494949"/>
                </a:solidFill>
                <a:latin typeface="Arial Rounded MT Bold" pitchFamily="34" charset="0"/>
                <a:ea typeface="ＭＳ Ｐゴシック" charset="0"/>
                <a:cs typeface="Arial Rounded MT Bold"/>
              </a:rPr>
              <a:t>Andina</a:t>
            </a:r>
            <a:endParaRPr lang="en-US" sz="1400" dirty="0">
              <a:solidFill>
                <a:srgbClr val="494949"/>
              </a:solidFill>
              <a:latin typeface="Arial Rounded MT Bold" pitchFamily="34" charset="0"/>
              <a:ea typeface="ＭＳ Ｐゴシック" charset="0"/>
              <a:cs typeface="Arial Rounded MT Bold"/>
            </a:endParaRP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Carlos</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Pacheco</a:t>
            </a:r>
            <a:r>
              <a:rPr lang="en-US" sz="1400" dirty="0">
                <a:solidFill>
                  <a:srgbClr val="494949"/>
                </a:solidFill>
                <a:latin typeface="Arial Rounded MT Bold" pitchFamily="34" charset="0"/>
                <a:ea typeface="ＭＳ Ｐゴシック" charset="0"/>
                <a:cs typeface="Arial Rounded MT Bold"/>
              </a:rPr>
              <a:t>, Energy Efficiency Manager, SES/CTO</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Ulrike</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Sapiro</a:t>
            </a:r>
            <a:r>
              <a:rPr lang="en-US" sz="1400" dirty="0">
                <a:solidFill>
                  <a:srgbClr val="494949"/>
                </a:solidFill>
                <a:latin typeface="Arial Rounded MT Bold" pitchFamily="34" charset="0"/>
                <a:ea typeface="ＭＳ Ｐゴシック" charset="0"/>
                <a:cs typeface="Arial Rounded MT Bold"/>
              </a:rPr>
              <a:t>, Corporate Responsibility and Sustainability Director, EUG</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Mitsuru</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Shibata</a:t>
            </a:r>
            <a:r>
              <a:rPr lang="en-US" sz="1400" dirty="0">
                <a:solidFill>
                  <a:srgbClr val="494949"/>
                </a:solidFill>
                <a:latin typeface="Arial Rounded MT Bold" pitchFamily="34" charset="0"/>
                <a:ea typeface="ＭＳ Ｐゴシック" charset="0"/>
                <a:cs typeface="Arial Rounded MT Bold"/>
              </a:rPr>
              <a:t>, SES Governance Manager, Japan BU</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Klaus</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Stadler</a:t>
            </a:r>
            <a:r>
              <a:rPr lang="en-US" sz="1400" dirty="0">
                <a:solidFill>
                  <a:srgbClr val="494949"/>
                </a:solidFill>
                <a:latin typeface="Arial Rounded MT Bold" pitchFamily="34" charset="0"/>
                <a:ea typeface="ＭＳ Ｐゴシック" charset="0"/>
                <a:cs typeface="Arial Rounded MT Bold"/>
              </a:rPr>
              <a:t>, Director of Environment &amp; Water Resources, Europe Group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Rudi</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Sueys</a:t>
            </a:r>
            <a:r>
              <a:rPr lang="en-US" sz="1400" dirty="0">
                <a:solidFill>
                  <a:srgbClr val="494949"/>
                </a:solidFill>
                <a:latin typeface="Arial Rounded MT Bold" pitchFamily="34" charset="0"/>
                <a:ea typeface="ＭＳ Ｐゴシック" charset="0"/>
                <a:cs typeface="Arial Rounded MT Bold"/>
              </a:rPr>
              <a:t>, Environment Manager – Energy, Europe Group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Kota</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Takasugi</a:t>
            </a:r>
            <a:r>
              <a:rPr lang="en-US" sz="1400" dirty="0">
                <a:solidFill>
                  <a:srgbClr val="494949"/>
                </a:solidFill>
                <a:latin typeface="Arial Rounded MT Bold" pitchFamily="34" charset="0"/>
                <a:ea typeface="ＭＳ Ｐゴシック" charset="0"/>
                <a:cs typeface="Arial Rounded MT Bold"/>
              </a:rPr>
              <a:t>, PAC Environmental Performance Manager, Japan BU</a:t>
            </a:r>
          </a:p>
          <a:p>
            <a:pPr defTabSz="909446" fontAlgn="auto">
              <a:lnSpc>
                <a:spcPct val="80000"/>
              </a:lnSpc>
              <a:spcBef>
                <a:spcPts val="0"/>
              </a:spcBef>
              <a:spcAft>
                <a:spcPts val="1600"/>
              </a:spcAft>
              <a:tabLst>
                <a:tab pos="0" algn="l"/>
              </a:tabLst>
              <a:defRPr/>
            </a:pPr>
            <a:r>
              <a:rPr lang="en-US" sz="1400" dirty="0" err="1">
                <a:solidFill>
                  <a:srgbClr val="E71F29"/>
                </a:solidFill>
                <a:latin typeface="Arial Rounded MT Bold" pitchFamily="34" charset="0"/>
                <a:ea typeface="ＭＳ Ｐゴシック" charset="0"/>
                <a:cs typeface="Arial Rounded MT Bold"/>
              </a:rPr>
              <a:t>Yukihiko</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Yoshimura</a:t>
            </a:r>
            <a:r>
              <a:rPr lang="en-US" sz="1400" dirty="0">
                <a:solidFill>
                  <a:srgbClr val="494949"/>
                </a:solidFill>
                <a:latin typeface="Arial Rounded MT Bold" pitchFamily="34" charset="0"/>
                <a:ea typeface="ＭＳ Ｐゴシック" charset="0"/>
                <a:cs typeface="Arial Rounded MT Bold"/>
              </a:rPr>
              <a:t>, Environmental Director, Coca-Cola West (Japan)</a:t>
            </a:r>
            <a:endParaRPr lang="en-US" altLang="ja-JP" sz="1400" dirty="0">
              <a:solidFill>
                <a:srgbClr val="494949"/>
              </a:solidFill>
              <a:latin typeface="Arial Rounded MT Bold" pitchFamily="34" charset="0"/>
              <a:ea typeface="ＭＳ Ｐゴシック" charset="0"/>
              <a:cs typeface="Arial Rounded MT Bold"/>
            </a:endParaRPr>
          </a:p>
        </p:txBody>
      </p:sp>
      <p:sp>
        <p:nvSpPr>
          <p:cNvPr id="10" name="Rounded Rectangle 9"/>
          <p:cNvSpPr/>
          <p:nvPr/>
        </p:nvSpPr>
        <p:spPr bwMode="auto">
          <a:xfrm>
            <a:off x="360266" y="1191578"/>
            <a:ext cx="8423469" cy="395764"/>
          </a:xfrm>
          <a:prstGeom prst="roundRect">
            <a:avLst/>
          </a:prstGeom>
          <a:solidFill>
            <a:srgbClr val="E41E2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909446">
              <a:spcBef>
                <a:spcPts val="0"/>
              </a:spcBef>
              <a:defRPr/>
            </a:pPr>
            <a:r>
              <a:rPr lang="en-US" sz="2000" kern="0" dirty="0">
                <a:solidFill>
                  <a:prstClr val="white"/>
                </a:solidFill>
                <a:latin typeface="Arial Rounded MT Bold" pitchFamily="34" charset="0"/>
                <a:cs typeface="Arial Rounded MT Bold"/>
              </a:rPr>
              <a:t>TEAM MEMBERS </a:t>
            </a:r>
          </a:p>
        </p:txBody>
      </p:sp>
      <p:sp>
        <p:nvSpPr>
          <p:cNvPr id="8"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CCESC</a:t>
            </a:r>
          </a:p>
          <a:p>
            <a:pPr>
              <a:lnSpc>
                <a:spcPct val="80000"/>
              </a:lnSpc>
            </a:pPr>
            <a:r>
              <a:rPr lang="en-US" sz="4000" b="1" dirty="0" smtClean="0">
                <a:latin typeface="Arial Narrow" pitchFamily="34" charset="0"/>
              </a:rPr>
              <a:t>CLIMATE WORKSTREAM</a:t>
            </a:r>
            <a:endParaRPr lang="en-US" sz="4000" b="1" dirty="0">
              <a:latin typeface="Arial Narrow" pitchFamily="34" charset="0"/>
            </a:endParaRPr>
          </a:p>
        </p:txBody>
      </p:sp>
    </p:spTree>
    <p:extLst>
      <p:ext uri="{BB962C8B-B14F-4D97-AF65-F5344CB8AC3E}">
        <p14:creationId xmlns:p14="http://schemas.microsoft.com/office/powerpoint/2010/main" val="134839797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Rectangle 3"/>
          <p:cNvSpPr/>
          <p:nvPr/>
        </p:nvSpPr>
        <p:spPr>
          <a:xfrm>
            <a:off x="0" y="-1"/>
            <a:ext cx="9144000" cy="6858000"/>
          </a:xfrm>
          <a:prstGeom prst="rect">
            <a:avLst/>
          </a:prstGeom>
          <a:gradFill flip="none" rotWithShape="1">
            <a:gsLst>
              <a:gs pos="86000">
                <a:schemeClr val="bg2">
                  <a:lumMod val="60000"/>
                  <a:alpha val="0"/>
                </a:schemeClr>
              </a:gs>
              <a:gs pos="98000">
                <a:schemeClr val="bg2">
                  <a:lumMod val="1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2307" y="354450"/>
            <a:ext cx="8188788" cy="535531"/>
          </a:xfrm>
          <a:prstGeom prst="rect">
            <a:avLst/>
          </a:prstGeom>
          <a:noFill/>
        </p:spPr>
        <p:txBody>
          <a:bodyPr wrap="square" rtlCol="0">
            <a:spAutoFit/>
          </a:bodyPr>
          <a:lstStyle/>
          <a:p>
            <a:pPr>
              <a:lnSpc>
                <a:spcPct val="80000"/>
              </a:lnSpc>
            </a:pPr>
            <a:r>
              <a:rPr lang="en-US" sz="3600" b="1" dirty="0" smtClean="0">
                <a:latin typeface="Arial Narrow" pitchFamily="34" charset="0"/>
                <a:cs typeface="Arial"/>
              </a:rPr>
              <a:t>DISCUSSION</a:t>
            </a:r>
            <a:endParaRPr lang="en-US" sz="2800" dirty="0">
              <a:latin typeface="Arial Narrow" pitchFamily="34" charset="0"/>
              <a:cs typeface="Arial"/>
            </a:endParaRPr>
          </a:p>
        </p:txBody>
      </p:sp>
    </p:spTree>
    <p:extLst>
      <p:ext uri="{BB962C8B-B14F-4D97-AF65-F5344CB8AC3E}">
        <p14:creationId xmlns:p14="http://schemas.microsoft.com/office/powerpoint/2010/main" val="287772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99709" y="190064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solidFill>
                  <a:schemeClr val="bg1"/>
                </a:solidFill>
                <a:latin typeface="Arial Narrow" pitchFamily="34" charset="0"/>
              </a:rPr>
              <a:t>GOAL</a:t>
            </a:r>
            <a:r>
              <a:rPr lang="en-US" sz="3800" b="1" dirty="0">
                <a:solidFill>
                  <a:schemeClr val="bg1"/>
                </a:solidFill>
                <a:latin typeface="Arial Narrow" pitchFamily="34" charset="0"/>
              </a:rPr>
              <a:t/>
            </a:r>
            <a:br>
              <a:rPr lang="en-US" sz="3800" b="1" dirty="0">
                <a:solidFill>
                  <a:schemeClr val="bg1"/>
                </a:solidFill>
                <a:latin typeface="Arial Narrow" pitchFamily="34" charset="0"/>
              </a:rPr>
            </a:br>
            <a:r>
              <a:rPr lang="en-US" sz="4000" b="1" dirty="0" smtClean="0">
                <a:solidFill>
                  <a:schemeClr val="bg1"/>
                </a:solidFill>
                <a:latin typeface="Arial Narrow" pitchFamily="34" charset="0"/>
              </a:rPr>
              <a:t>REDUCE CARBON, </a:t>
            </a:r>
          </a:p>
          <a:p>
            <a:pPr defTabSz="914400"/>
            <a:r>
              <a:rPr lang="en-US" sz="4800" b="1" dirty="0" smtClean="0">
                <a:solidFill>
                  <a:schemeClr val="bg1"/>
                </a:solidFill>
                <a:latin typeface="Arial Narrow" pitchFamily="34" charset="0"/>
              </a:rPr>
              <a:t>25% </a:t>
            </a:r>
          </a:p>
          <a:p>
            <a:pPr defTabSz="914400"/>
            <a:r>
              <a:rPr lang="en-US" sz="4000" b="1" dirty="0" smtClean="0">
                <a:solidFill>
                  <a:schemeClr val="bg1"/>
                </a:solidFill>
                <a:latin typeface="Arial Narrow" pitchFamily="34" charset="0"/>
              </a:rPr>
              <a:t>DRINK IN YOUR HAND</a:t>
            </a:r>
            <a:endParaRPr lang="en-US" sz="2800" b="1" dirty="0" smtClean="0">
              <a:latin typeface="Arial Narrow" pitchFamily="34" charset="0"/>
            </a:endParaRPr>
          </a:p>
        </p:txBody>
      </p:sp>
      <p:pic>
        <p:nvPicPr>
          <p:cNvPr id="10" name="Picture 2" descr="3.3_2020_commitment_im_460"/>
          <p:cNvPicPr>
            <a:picLocks noChangeAspect="1" noChangeArrowheads="1"/>
          </p:cNvPicPr>
          <p:nvPr/>
        </p:nvPicPr>
        <p:blipFill>
          <a:blip r:embed="rId3" cstate="print"/>
          <a:srcRect/>
          <a:stretch>
            <a:fillRect/>
          </a:stretch>
        </p:blipFill>
        <p:spPr bwMode="auto">
          <a:xfrm>
            <a:off x="1668399" y="3038115"/>
            <a:ext cx="5798124" cy="2773017"/>
          </a:xfrm>
          <a:prstGeom prst="rect">
            <a:avLst/>
          </a:prstGeom>
          <a:noFill/>
        </p:spPr>
      </p:pic>
      <p:grpSp>
        <p:nvGrpSpPr>
          <p:cNvPr id="21" name="Group 89"/>
          <p:cNvGrpSpPr>
            <a:grpSpLocks/>
          </p:cNvGrpSpPr>
          <p:nvPr/>
        </p:nvGrpSpPr>
        <p:grpSpPr bwMode="auto">
          <a:xfrm>
            <a:off x="6252248" y="4720603"/>
            <a:ext cx="1828541" cy="1857375"/>
            <a:chOff x="2230438" y="2351738"/>
            <a:chExt cx="2138363" cy="2130425"/>
          </a:xfrm>
        </p:grpSpPr>
        <p:sp>
          <p:nvSpPr>
            <p:cNvPr id="22"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23" name="Group 91"/>
            <p:cNvGrpSpPr>
              <a:grpSpLocks/>
            </p:cNvGrpSpPr>
            <p:nvPr/>
          </p:nvGrpSpPr>
          <p:grpSpPr bwMode="auto">
            <a:xfrm>
              <a:off x="2434361" y="2600709"/>
              <a:ext cx="1730517" cy="1567819"/>
              <a:chOff x="14273213" y="5067299"/>
              <a:chExt cx="1300167" cy="1177927"/>
            </a:xfrm>
          </p:grpSpPr>
          <p:sp>
            <p:nvSpPr>
              <p:cNvPr id="24"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5"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6"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7"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8"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9"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0"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1"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2"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33"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34"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35"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spTree>
    <p:extLst>
      <p:ext uri="{BB962C8B-B14F-4D97-AF65-F5344CB8AC3E}">
        <p14:creationId xmlns:p14="http://schemas.microsoft.com/office/powerpoint/2010/main" val="19575014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257374" y="2076735"/>
            <a:ext cx="3948914" cy="3095625"/>
          </a:xfrm>
        </p:spPr>
        <p:txBody>
          <a:bodyPr/>
          <a:lstStyle/>
          <a:p>
            <a:pPr algn="l"/>
            <a:r>
              <a:rPr lang="en-US" sz="2800" b="1" dirty="0" smtClean="0">
                <a:solidFill>
                  <a:schemeClr val="bg1">
                    <a:lumMod val="50000"/>
                  </a:schemeClr>
                </a:solidFill>
                <a:latin typeface="Arial Narrow" pitchFamily="34" charset="0"/>
                <a:cs typeface="Arial" pitchFamily="34" charset="0"/>
              </a:rPr>
              <a:t>WWF CLEAN ECONOMY: </a:t>
            </a:r>
            <a:r>
              <a:rPr lang="en-US" sz="2800" b="1" dirty="0" smtClean="0">
                <a:solidFill>
                  <a:schemeClr val="bg1">
                    <a:lumMod val="50000"/>
                  </a:schemeClr>
                </a:solidFill>
                <a:latin typeface="Arial" pitchFamily="34" charset="0"/>
                <a:cs typeface="Arial" pitchFamily="34" charset="0"/>
              </a:rPr>
              <a:t/>
            </a:r>
            <a:br>
              <a:rPr lang="en-US" sz="2800" b="1" dirty="0" smtClean="0">
                <a:solidFill>
                  <a:schemeClr val="bg1">
                    <a:lumMod val="50000"/>
                  </a:schemeClr>
                </a:solidFill>
                <a:latin typeface="Arial" pitchFamily="34" charset="0"/>
                <a:cs typeface="Arial" pitchFamily="34" charset="0"/>
              </a:rPr>
            </a:br>
            <a:r>
              <a:rPr lang="en-US" sz="2800" b="1" dirty="0" smtClean="0">
                <a:solidFill>
                  <a:schemeClr val="bg1">
                    <a:lumMod val="50000"/>
                  </a:schemeClr>
                </a:solidFill>
                <a:latin typeface="Arial" pitchFamily="34" charset="0"/>
                <a:cs typeface="Arial" pitchFamily="34" charset="0"/>
              </a:rPr>
              <a:t>Financial Times Ad</a:t>
            </a:r>
            <a:br>
              <a:rPr lang="en-US" sz="2800" b="1" dirty="0" smtClean="0">
                <a:solidFill>
                  <a:schemeClr val="bg1">
                    <a:lumMod val="50000"/>
                  </a:schemeClr>
                </a:solidFill>
                <a:latin typeface="Arial" pitchFamily="34" charset="0"/>
                <a:cs typeface="Arial" pitchFamily="34" charset="0"/>
              </a:rPr>
            </a:br>
            <a:r>
              <a:rPr lang="en-US" sz="400" b="1" dirty="0" smtClean="0">
                <a:solidFill>
                  <a:schemeClr val="bg1">
                    <a:lumMod val="50000"/>
                  </a:schemeClr>
                </a:solidFill>
                <a:latin typeface="Arial" pitchFamily="34" charset="0"/>
                <a:cs typeface="Arial" pitchFamily="34" charset="0"/>
              </a:rPr>
              <a:t/>
            </a:r>
            <a:br>
              <a:rPr lang="en-US" sz="400" b="1" dirty="0" smtClean="0">
                <a:solidFill>
                  <a:schemeClr val="bg1">
                    <a:lumMod val="50000"/>
                  </a:schemeClr>
                </a:solidFill>
                <a:latin typeface="Arial" pitchFamily="34" charset="0"/>
                <a:cs typeface="Arial" pitchFamily="34" charset="0"/>
              </a:rPr>
            </a:br>
            <a:r>
              <a:rPr lang="en-US" sz="1100" b="1" dirty="0" smtClean="0">
                <a:solidFill>
                  <a:schemeClr val="bg1">
                    <a:lumMod val="50000"/>
                  </a:schemeClr>
                </a:solidFill>
                <a:latin typeface="Arial" pitchFamily="34" charset="0"/>
                <a:cs typeface="Arial" pitchFamily="34" charset="0"/>
              </a:rPr>
              <a:t>Dec/18 (final official day of COP15)</a:t>
            </a:r>
          </a:p>
        </p:txBody>
      </p:sp>
      <p:pic>
        <p:nvPicPr>
          <p:cNvPr id="324613" name="Picture 5"/>
          <p:cNvPicPr>
            <a:picLocks noChangeAspect="1" noChangeArrowheads="1"/>
          </p:cNvPicPr>
          <p:nvPr/>
        </p:nvPicPr>
        <p:blipFill>
          <a:blip r:embed="rId3" cstate="print"/>
          <a:srcRect/>
          <a:stretch>
            <a:fillRect/>
          </a:stretch>
        </p:blipFill>
        <p:spPr bwMode="auto">
          <a:xfrm>
            <a:off x="4206288" y="122829"/>
            <a:ext cx="4364506" cy="6066388"/>
          </a:xfrm>
          <a:prstGeom prst="rect">
            <a:avLst/>
          </a:prstGeom>
          <a:noFill/>
          <a:ln w="9525">
            <a:noFill/>
            <a:miter lim="800000"/>
            <a:headEnd/>
            <a:tailEnd/>
          </a:ln>
          <a:effectLst/>
        </p:spPr>
      </p:pic>
      <p:sp>
        <p:nvSpPr>
          <p:cNvPr id="5" name="Rounded Rectangle 4"/>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3"/>
          <p:cNvSpPr txBox="1">
            <a:spLocks noChangeArrowheads="1"/>
          </p:cNvSpPr>
          <p:nvPr/>
        </p:nvSpPr>
        <p:spPr bwMode="auto">
          <a:xfrm>
            <a:off x="131902" y="876054"/>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CHANGING</a:t>
            </a:r>
          </a:p>
          <a:p>
            <a:pPr>
              <a:lnSpc>
                <a:spcPct val="80000"/>
              </a:lnSpc>
            </a:pPr>
            <a:r>
              <a:rPr lang="en-US" sz="4000" b="1" dirty="0" smtClean="0">
                <a:latin typeface="Arial Narrow" pitchFamily="34" charset="0"/>
              </a:rPr>
              <a:t>HOW WE </a:t>
            </a:r>
          </a:p>
          <a:p>
            <a:pPr>
              <a:lnSpc>
                <a:spcPct val="80000"/>
              </a:lnSpc>
            </a:pPr>
            <a:r>
              <a:rPr lang="en-US" sz="4000" b="1" dirty="0" smtClean="0">
                <a:latin typeface="Arial Narrow" pitchFamily="34" charset="0"/>
              </a:rPr>
              <a:t>DO BUSINESS</a:t>
            </a:r>
            <a:endParaRPr lang="en-US" sz="4000" b="1" dirty="0">
              <a:latin typeface="Arial Narrow" pitchFamily="34" charset="0"/>
            </a:endParaRPr>
          </a:p>
        </p:txBody>
      </p:sp>
    </p:spTree>
    <p:extLst>
      <p:ext uri="{BB962C8B-B14F-4D97-AF65-F5344CB8AC3E}">
        <p14:creationId xmlns:p14="http://schemas.microsoft.com/office/powerpoint/2010/main" val="3450356232"/>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3"/>
          <p:cNvSpPr txBox="1">
            <a:spLocks noChangeArrowheads="1"/>
          </p:cNvSpPr>
          <p:nvPr/>
        </p:nvSpPr>
        <p:spPr bwMode="auto">
          <a:xfrm>
            <a:off x="0" y="3730723"/>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AMBASSADORS ARE</a:t>
            </a:r>
          </a:p>
          <a:p>
            <a:pPr>
              <a:lnSpc>
                <a:spcPct val="80000"/>
              </a:lnSpc>
            </a:pPr>
            <a:r>
              <a:rPr lang="en-US" sz="4000" b="1" dirty="0" smtClean="0">
                <a:solidFill>
                  <a:schemeClr val="bg1"/>
                </a:solidFill>
                <a:latin typeface="Arial Narrow" pitchFamily="34" charset="0"/>
              </a:rPr>
              <a:t>LEADERS</a:t>
            </a:r>
          </a:p>
          <a:p>
            <a:pPr>
              <a:lnSpc>
                <a:spcPct val="80000"/>
              </a:lnSpc>
            </a:pPr>
            <a:r>
              <a:rPr lang="en-US" sz="4000" b="1" dirty="0" smtClean="0">
                <a:solidFill>
                  <a:schemeClr val="bg1"/>
                </a:solidFill>
                <a:latin typeface="Arial Narrow" pitchFamily="34" charset="0"/>
              </a:rPr>
              <a:t>EXPERTS</a:t>
            </a:r>
          </a:p>
          <a:p>
            <a:pPr>
              <a:lnSpc>
                <a:spcPct val="80000"/>
              </a:lnSpc>
            </a:pPr>
            <a:r>
              <a:rPr lang="en-US" sz="4000" b="1" dirty="0" smtClean="0">
                <a:solidFill>
                  <a:schemeClr val="bg1"/>
                </a:solidFill>
                <a:latin typeface="Arial Narrow" pitchFamily="34" charset="0"/>
              </a:rPr>
              <a:t>INNOVATORS</a:t>
            </a:r>
          </a:p>
          <a:p>
            <a:pPr>
              <a:lnSpc>
                <a:spcPct val="80000"/>
              </a:lnSpc>
            </a:pPr>
            <a:r>
              <a:rPr lang="en-US" sz="4000" b="1" dirty="0" smtClean="0">
                <a:solidFill>
                  <a:schemeClr val="bg1"/>
                </a:solidFill>
                <a:latin typeface="Arial Narrow" pitchFamily="34" charset="0"/>
              </a:rPr>
              <a:t>CHANGE MAKERS</a:t>
            </a:r>
          </a:p>
          <a:p>
            <a:pPr>
              <a:lnSpc>
                <a:spcPct val="80000"/>
              </a:lnSpc>
            </a:pPr>
            <a:r>
              <a:rPr lang="en-US" sz="4000" b="1" dirty="0" smtClean="0">
                <a:solidFill>
                  <a:schemeClr val="bg1"/>
                </a:solidFill>
                <a:latin typeface="Arial Narrow" pitchFamily="34" charset="0"/>
              </a:rPr>
              <a:t>VALUE CREATORS</a:t>
            </a:r>
            <a:endParaRPr lang="en-US" sz="4000" b="1" dirty="0">
              <a:solidFill>
                <a:schemeClr val="bg1"/>
              </a:solidFill>
              <a:latin typeface="Arial Narrow" pitchFamily="34" charset="0"/>
            </a:endParaRPr>
          </a:p>
        </p:txBody>
      </p:sp>
    </p:spTree>
    <p:extLst>
      <p:ext uri="{BB962C8B-B14F-4D97-AF65-F5344CB8AC3E}">
        <p14:creationId xmlns:p14="http://schemas.microsoft.com/office/powerpoint/2010/main" val="36394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LEADERS IN OUR SYSTEM</a:t>
            </a:r>
          </a:p>
          <a:p>
            <a:pPr>
              <a:lnSpc>
                <a:spcPct val="80000"/>
              </a:lnSpc>
            </a:pPr>
            <a:r>
              <a:rPr lang="en-US" sz="4000" b="1" dirty="0" smtClean="0">
                <a:latin typeface="Arial Narrow" pitchFamily="34" charset="0"/>
              </a:rPr>
              <a:t>ROLE OF THE CLIMATE AMBASSADOR</a:t>
            </a:r>
            <a:endParaRPr lang="en-US" sz="4000" b="1" dirty="0">
              <a:latin typeface="Arial Narrow" pitchFamily="34" charset="0"/>
            </a:endParaRPr>
          </a:p>
        </p:txBody>
      </p:sp>
      <p:sp>
        <p:nvSpPr>
          <p:cNvPr id="32" name="Rounded Rectangle 31"/>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 name="Picture 17" descr="bottle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74610" y="2447021"/>
            <a:ext cx="5101616" cy="2308324"/>
          </a:xfrm>
          <a:prstGeom prst="rect">
            <a:avLst/>
          </a:prstGeom>
          <a:noFill/>
        </p:spPr>
        <p:txBody>
          <a:bodyPr wrap="square" rtlCol="0">
            <a:spAutoFit/>
          </a:bodyPr>
          <a:lstStyle/>
          <a:p>
            <a:pPr algn="ctr"/>
            <a:r>
              <a:rPr lang="en-US" sz="2400" dirty="0" smtClean="0">
                <a:solidFill>
                  <a:schemeClr val="tx1"/>
                </a:solidFill>
                <a:latin typeface="Arial" pitchFamily="34" charset="0"/>
              </a:rPr>
              <a:t>“strategically </a:t>
            </a:r>
            <a:r>
              <a:rPr lang="en-US" sz="2400" dirty="0">
                <a:solidFill>
                  <a:schemeClr val="tx1"/>
                </a:solidFill>
                <a:latin typeface="Arial" pitchFamily="34" charset="0"/>
              </a:rPr>
              <a:t>inform </a:t>
            </a:r>
            <a:r>
              <a:rPr lang="en-US" sz="2400" dirty="0" smtClean="0">
                <a:solidFill>
                  <a:schemeClr val="tx1"/>
                </a:solidFill>
                <a:latin typeface="Arial" pitchFamily="34" charset="0"/>
              </a:rPr>
              <a:t>and catalyze our </a:t>
            </a:r>
            <a:r>
              <a:rPr lang="en-US" sz="2400" dirty="0">
                <a:solidFill>
                  <a:schemeClr val="tx1"/>
                </a:solidFill>
                <a:latin typeface="Arial" pitchFamily="34" charset="0"/>
              </a:rPr>
              <a:t>colleagues and suppliers to engage in carbon reduction actions that help our System achieve our 2020 Climate Target and create value for our </a:t>
            </a:r>
            <a:r>
              <a:rPr lang="en-US" sz="2400" dirty="0" smtClean="0">
                <a:solidFill>
                  <a:schemeClr val="tx1"/>
                </a:solidFill>
                <a:latin typeface="Arial" pitchFamily="34" charset="0"/>
              </a:rPr>
              <a:t>organization.”</a:t>
            </a:r>
            <a:endParaRPr lang="en-US" sz="2400" dirty="0">
              <a:solidFill>
                <a:schemeClr val="tx1"/>
              </a:solidFill>
              <a:latin typeface="Arial" pitchFamily="34" charset="0"/>
            </a:endParaRPr>
          </a:p>
        </p:txBody>
      </p:sp>
    </p:spTree>
    <p:extLst>
      <p:ext uri="{BB962C8B-B14F-4D97-AF65-F5344CB8AC3E}">
        <p14:creationId xmlns:p14="http://schemas.microsoft.com/office/powerpoint/2010/main" val="217882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32" name="Rounded Rectangle 31"/>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 name="Picture 17" descr="bottle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8226" y="7829"/>
            <a:ext cx="9144000" cy="6858000"/>
          </a:xfrm>
          <a:prstGeom prst="rect">
            <a:avLst/>
          </a:prstGeom>
          <a:gradFill flip="none" rotWithShape="1">
            <a:gsLst>
              <a:gs pos="86000">
                <a:schemeClr val="bg2">
                  <a:lumMod val="60000"/>
                  <a:alpha val="0"/>
                </a:schemeClr>
              </a:gs>
              <a:gs pos="98000">
                <a:schemeClr val="bg2">
                  <a:lumMod val="1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THE BENEFITS</a:t>
            </a:r>
          </a:p>
          <a:p>
            <a:pPr>
              <a:lnSpc>
                <a:spcPct val="80000"/>
              </a:lnSpc>
            </a:pPr>
            <a:r>
              <a:rPr lang="en-US" sz="4000" b="1" dirty="0" smtClean="0">
                <a:latin typeface="Arial Narrow" pitchFamily="34" charset="0"/>
              </a:rPr>
              <a:t>FOR</a:t>
            </a:r>
            <a:r>
              <a:rPr lang="en-US" sz="4000" b="1" dirty="0" smtClean="0">
                <a:solidFill>
                  <a:schemeClr val="bg1"/>
                </a:solidFill>
                <a:latin typeface="Arial Narrow" pitchFamily="34" charset="0"/>
              </a:rPr>
              <a:t> OUR AMBASSADOR TEAM</a:t>
            </a:r>
            <a:endParaRPr lang="en-US" sz="4000" b="1" dirty="0">
              <a:solidFill>
                <a:schemeClr val="bg1"/>
              </a:solidFill>
              <a:latin typeface="Arial Narrow" pitchFamily="34" charset="0"/>
            </a:endParaRPr>
          </a:p>
        </p:txBody>
      </p:sp>
      <p:sp>
        <p:nvSpPr>
          <p:cNvPr id="13" name="Rounded Rectangle 12"/>
          <p:cNvSpPr/>
          <p:nvPr/>
        </p:nvSpPr>
        <p:spPr bwMode="auto">
          <a:xfrm>
            <a:off x="186490" y="3630240"/>
            <a:ext cx="1674812" cy="1294350"/>
          </a:xfrm>
          <a:prstGeom prst="roundRect">
            <a:avLst>
              <a:gd name="adj" fmla="val 10926"/>
            </a:avLst>
          </a:prstGeom>
          <a:solidFill>
            <a:srgbClr val="F62126"/>
          </a:solidFill>
          <a:ln w="25400" cap="flat" cmpd="sng" algn="ctr">
            <a:noFill/>
            <a:prstDash val="solid"/>
          </a:ln>
          <a:effectLst/>
        </p:spPr>
        <p:txBody>
          <a:bodyPr lIns="0" tIns="0" rIns="0" bIns="0" anchor="ctr"/>
          <a:lstStyle/>
          <a:p>
            <a:pPr algn="ctr" defTabSz="914400"/>
            <a:r>
              <a:rPr lang="en-US" sz="1600" b="1" dirty="0" smtClean="0">
                <a:latin typeface="Arial" pitchFamily="34" charset="0"/>
              </a:rPr>
              <a:t>GOAL </a:t>
            </a:r>
          </a:p>
          <a:p>
            <a:pPr algn="ctr" defTabSz="914400"/>
            <a:r>
              <a:rPr lang="en-US" sz="1600" b="1" dirty="0" smtClean="0">
                <a:latin typeface="Arial" pitchFamily="34" charset="0"/>
              </a:rPr>
              <a:t>SETTING</a:t>
            </a:r>
            <a:endParaRPr lang="en-US" sz="1600" b="1" dirty="0">
              <a:latin typeface="Arial" pitchFamily="34" charset="0"/>
            </a:endParaRPr>
          </a:p>
        </p:txBody>
      </p:sp>
      <p:sp>
        <p:nvSpPr>
          <p:cNvPr id="15" name="Rounded Rectangle 14"/>
          <p:cNvSpPr/>
          <p:nvPr/>
        </p:nvSpPr>
        <p:spPr bwMode="auto">
          <a:xfrm>
            <a:off x="3716368" y="3630240"/>
            <a:ext cx="1674812" cy="1294350"/>
          </a:xfrm>
          <a:prstGeom prst="roundRect">
            <a:avLst>
              <a:gd name="adj" fmla="val 10926"/>
            </a:avLst>
          </a:prstGeom>
          <a:solidFill>
            <a:srgbClr val="F62126"/>
          </a:solidFill>
          <a:ln w="25400" cap="flat" cmpd="sng" algn="ctr">
            <a:noFill/>
            <a:prstDash val="solid"/>
          </a:ln>
          <a:effectLst/>
        </p:spPr>
        <p:txBody>
          <a:bodyPr lIns="0" tIns="0" rIns="0" bIns="0" anchor="ctr"/>
          <a:lstStyle/>
          <a:p>
            <a:pPr algn="ctr" defTabSz="914400"/>
            <a:r>
              <a:rPr lang="en-US" sz="1600" b="1" dirty="0" smtClean="0">
                <a:latin typeface="Arial" pitchFamily="34" charset="0"/>
              </a:rPr>
              <a:t>EXECUTIVE TRAINING</a:t>
            </a:r>
            <a:endParaRPr lang="en-US" sz="1600" b="1" dirty="0">
              <a:latin typeface="Arial" pitchFamily="34" charset="0"/>
            </a:endParaRPr>
          </a:p>
        </p:txBody>
      </p:sp>
      <p:sp>
        <p:nvSpPr>
          <p:cNvPr id="16" name="Rounded Rectangle 15"/>
          <p:cNvSpPr/>
          <p:nvPr/>
        </p:nvSpPr>
        <p:spPr bwMode="auto">
          <a:xfrm>
            <a:off x="1961386" y="3630240"/>
            <a:ext cx="1674812" cy="1294350"/>
          </a:xfrm>
          <a:prstGeom prst="roundRect">
            <a:avLst>
              <a:gd name="adj" fmla="val 10926"/>
            </a:avLst>
          </a:prstGeom>
          <a:solidFill>
            <a:srgbClr val="F62126"/>
          </a:solidFill>
          <a:ln w="25400" cap="flat" cmpd="sng" algn="ctr">
            <a:noFill/>
            <a:prstDash val="solid"/>
          </a:ln>
          <a:effectLst/>
        </p:spPr>
        <p:txBody>
          <a:bodyPr lIns="0" tIns="0" rIns="0" bIns="0" anchor="ctr"/>
          <a:lstStyle/>
          <a:p>
            <a:pPr algn="ctr" defTabSz="914400"/>
            <a:r>
              <a:rPr lang="en-US" sz="1600" b="1" dirty="0" smtClean="0">
                <a:latin typeface="Arial" pitchFamily="34" charset="0"/>
              </a:rPr>
              <a:t>RECOGNITION BY </a:t>
            </a:r>
          </a:p>
          <a:p>
            <a:pPr algn="ctr" defTabSz="914400"/>
            <a:r>
              <a:rPr lang="en-US" sz="1600" b="1" dirty="0" smtClean="0">
                <a:latin typeface="Arial" pitchFamily="34" charset="0"/>
              </a:rPr>
              <a:t>KO + WWF</a:t>
            </a:r>
            <a:endParaRPr lang="en-US" sz="1600" b="1" dirty="0">
              <a:latin typeface="Arial" pitchFamily="34" charset="0"/>
            </a:endParaRPr>
          </a:p>
        </p:txBody>
      </p:sp>
      <p:sp>
        <p:nvSpPr>
          <p:cNvPr id="17" name="Rounded Rectangle 16"/>
          <p:cNvSpPr/>
          <p:nvPr/>
        </p:nvSpPr>
        <p:spPr bwMode="auto">
          <a:xfrm>
            <a:off x="5485156" y="3630240"/>
            <a:ext cx="1674812" cy="1294350"/>
          </a:xfrm>
          <a:prstGeom prst="roundRect">
            <a:avLst>
              <a:gd name="adj" fmla="val 10926"/>
            </a:avLst>
          </a:prstGeom>
          <a:solidFill>
            <a:srgbClr val="F62126"/>
          </a:solidFill>
          <a:ln w="25400" cap="flat" cmpd="sng" algn="ctr">
            <a:noFill/>
            <a:prstDash val="solid"/>
          </a:ln>
          <a:effectLst/>
        </p:spPr>
        <p:txBody>
          <a:bodyPr lIns="0" tIns="0" rIns="0" bIns="0" anchor="ctr"/>
          <a:lstStyle/>
          <a:p>
            <a:pPr algn="ctr" defTabSz="914400"/>
            <a:r>
              <a:rPr lang="en-US" sz="1600" b="1" dirty="0" smtClean="0">
                <a:latin typeface="Arial" pitchFamily="34" charset="0"/>
              </a:rPr>
              <a:t>HIGH LEVEL NETWORKING</a:t>
            </a:r>
            <a:endParaRPr lang="en-US" sz="1600" b="1" dirty="0">
              <a:latin typeface="Arial" pitchFamily="34" charset="0"/>
            </a:endParaRPr>
          </a:p>
        </p:txBody>
      </p:sp>
      <p:sp>
        <p:nvSpPr>
          <p:cNvPr id="18" name="Rounded Rectangle 17"/>
          <p:cNvSpPr/>
          <p:nvPr/>
        </p:nvSpPr>
        <p:spPr bwMode="auto">
          <a:xfrm>
            <a:off x="7257776" y="3630240"/>
            <a:ext cx="1674812" cy="1294350"/>
          </a:xfrm>
          <a:prstGeom prst="roundRect">
            <a:avLst>
              <a:gd name="adj" fmla="val 10926"/>
            </a:avLst>
          </a:prstGeom>
          <a:solidFill>
            <a:srgbClr val="F62126"/>
          </a:solidFill>
          <a:ln w="25400" cap="flat" cmpd="sng" algn="ctr">
            <a:noFill/>
            <a:prstDash val="solid"/>
          </a:ln>
          <a:effectLst/>
        </p:spPr>
        <p:txBody>
          <a:bodyPr lIns="0" tIns="0" rIns="0" bIns="0" anchor="ctr"/>
          <a:lstStyle/>
          <a:p>
            <a:pPr algn="ctr" defTabSz="914400"/>
            <a:r>
              <a:rPr lang="en-US" sz="1400" b="1" dirty="0" smtClean="0">
                <a:latin typeface="Arial" pitchFamily="34" charset="0"/>
              </a:rPr>
              <a:t>OPPORTUNITIES</a:t>
            </a:r>
            <a:endParaRPr lang="en-US" sz="1400" b="1" dirty="0">
              <a:latin typeface="Arial" pitchFamily="34" charset="0"/>
            </a:endParaRPr>
          </a:p>
        </p:txBody>
      </p:sp>
    </p:spTree>
    <p:extLst>
      <p:ext uri="{BB962C8B-B14F-4D97-AF65-F5344CB8AC3E}">
        <p14:creationId xmlns:p14="http://schemas.microsoft.com/office/powerpoint/2010/main" val="42727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250" y="-332644"/>
            <a:ext cx="10590047" cy="7219950"/>
          </a:xfrm>
          <a:prstGeom prst="rect">
            <a:avLst/>
          </a:prstGeom>
        </p:spPr>
      </p:pic>
      <p:sp>
        <p:nvSpPr>
          <p:cNvPr id="12" name="Rectangle 11"/>
          <p:cNvSpPr/>
          <p:nvPr/>
        </p:nvSpPr>
        <p:spPr>
          <a:xfrm>
            <a:off x="436079" y="0"/>
            <a:ext cx="9144000" cy="6858000"/>
          </a:xfrm>
          <a:prstGeom prst="rect">
            <a:avLst/>
          </a:prstGeom>
          <a:gradFill flip="none" rotWithShape="1">
            <a:gsLst>
              <a:gs pos="76000">
                <a:schemeClr val="bg2">
                  <a:alpha val="10000"/>
                  <a:lumMod val="60000"/>
                </a:schemeClr>
              </a:gs>
              <a:gs pos="100000">
                <a:schemeClr val="bg2">
                  <a:lumMod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00800" y="2513215"/>
            <a:ext cx="2222532" cy="4047929"/>
          </a:xfrm>
          <a:prstGeom prst="rect">
            <a:avLst/>
          </a:prstGeom>
        </p:spPr>
      </p:pic>
      <p:sp>
        <p:nvSpPr>
          <p:cNvPr id="14" name="Rectangle 13"/>
          <p:cNvSpPr/>
          <p:nvPr/>
        </p:nvSpPr>
        <p:spPr>
          <a:xfrm>
            <a:off x="0" y="0"/>
            <a:ext cx="40386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15" name="TextBox 14"/>
          <p:cNvSpPr txBox="1"/>
          <p:nvPr/>
        </p:nvSpPr>
        <p:spPr>
          <a:xfrm>
            <a:off x="180710" y="630699"/>
            <a:ext cx="3297101" cy="978729"/>
          </a:xfrm>
          <a:prstGeom prst="rect">
            <a:avLst/>
          </a:prstGeom>
          <a:noFill/>
        </p:spPr>
        <p:txBody>
          <a:bodyPr wrap="square" rtlCol="0">
            <a:spAutoFit/>
          </a:bodyPr>
          <a:lstStyle/>
          <a:p>
            <a:pPr>
              <a:lnSpc>
                <a:spcPct val="80000"/>
              </a:lnSpc>
            </a:pPr>
            <a:r>
              <a:rPr lang="en-US" sz="3600" b="1" dirty="0" smtClean="0">
                <a:solidFill>
                  <a:schemeClr val="bg1"/>
                </a:solidFill>
                <a:latin typeface="Arial Narrow" pitchFamily="34" charset="0"/>
                <a:cs typeface="Arial"/>
              </a:rPr>
              <a:t>TRAINING OBJECTIVES</a:t>
            </a:r>
            <a:endParaRPr lang="en-US" sz="3600" b="1" dirty="0">
              <a:solidFill>
                <a:schemeClr val="bg1"/>
              </a:solidFill>
              <a:latin typeface="Arial Narrow" pitchFamily="34" charset="0"/>
              <a:cs typeface="Arial"/>
            </a:endParaRPr>
          </a:p>
        </p:txBody>
      </p:sp>
      <p:sp>
        <p:nvSpPr>
          <p:cNvPr id="16" name="TextBox 15"/>
          <p:cNvSpPr txBox="1"/>
          <p:nvPr/>
        </p:nvSpPr>
        <p:spPr>
          <a:xfrm>
            <a:off x="208027" y="1861840"/>
            <a:ext cx="3723893" cy="4647426"/>
          </a:xfrm>
          <a:prstGeom prst="rect">
            <a:avLst/>
          </a:prstGeom>
          <a:noFill/>
        </p:spPr>
        <p:txBody>
          <a:bodyPr wrap="square" rtlCol="0">
            <a:spAutoFit/>
          </a:bodyPr>
          <a:lstStyle/>
          <a:p>
            <a:r>
              <a:rPr lang="en-US" sz="2000" dirty="0" smtClean="0">
                <a:solidFill>
                  <a:schemeClr val="bg1"/>
                </a:solidFill>
                <a:latin typeface="Arial"/>
                <a:cs typeface="Arial"/>
              </a:rPr>
              <a:t>Effectively Communicate  2020 Climate Goals</a:t>
            </a:r>
          </a:p>
          <a:p>
            <a:endParaRPr lang="en-US" sz="1600" dirty="0" smtClean="0">
              <a:solidFill>
                <a:schemeClr val="bg1"/>
              </a:solidFill>
              <a:latin typeface="Arial"/>
              <a:cs typeface="Arial"/>
            </a:endParaRPr>
          </a:p>
          <a:p>
            <a:r>
              <a:rPr lang="en-US" sz="2000" dirty="0" smtClean="0">
                <a:solidFill>
                  <a:schemeClr val="bg1"/>
                </a:solidFill>
                <a:latin typeface="Arial"/>
                <a:cs typeface="Arial"/>
              </a:rPr>
              <a:t>Equip Yourself with Strong Business Case for Action</a:t>
            </a:r>
          </a:p>
          <a:p>
            <a:endParaRPr lang="en-US" sz="2000" dirty="0">
              <a:solidFill>
                <a:schemeClr val="bg1"/>
              </a:solidFill>
              <a:latin typeface="Arial"/>
              <a:cs typeface="Arial"/>
            </a:endParaRPr>
          </a:p>
          <a:p>
            <a:r>
              <a:rPr lang="en-US" sz="2000" dirty="0" smtClean="0">
                <a:solidFill>
                  <a:schemeClr val="bg1"/>
                </a:solidFill>
                <a:latin typeface="Arial"/>
                <a:cs typeface="Arial"/>
              </a:rPr>
              <a:t>Understand Key Opportunity Areas</a:t>
            </a:r>
          </a:p>
          <a:p>
            <a:endParaRPr lang="en-US" sz="2000" dirty="0">
              <a:solidFill>
                <a:schemeClr val="bg1"/>
              </a:solidFill>
              <a:latin typeface="Arial"/>
              <a:cs typeface="Arial"/>
            </a:endParaRPr>
          </a:p>
          <a:p>
            <a:r>
              <a:rPr lang="en-US" sz="2000" dirty="0" smtClean="0">
                <a:solidFill>
                  <a:schemeClr val="bg1"/>
                </a:solidFill>
                <a:latin typeface="Arial"/>
                <a:cs typeface="Arial"/>
              </a:rPr>
              <a:t>Learn to Engage Suppliers</a:t>
            </a:r>
          </a:p>
          <a:p>
            <a:endParaRPr lang="en-US" sz="2000" dirty="0">
              <a:latin typeface="Arial"/>
              <a:cs typeface="Arial"/>
            </a:endParaRPr>
          </a:p>
          <a:p>
            <a:r>
              <a:rPr lang="en-US" sz="2000" dirty="0" smtClean="0">
                <a:latin typeface="Arial"/>
                <a:cs typeface="Arial"/>
              </a:rPr>
              <a:t>Provide Feedback on Scenario Planner</a:t>
            </a:r>
            <a:endParaRPr lang="en-US" sz="2000" dirty="0">
              <a:latin typeface="Arial"/>
              <a:cs typeface="Arial"/>
            </a:endParaRPr>
          </a:p>
          <a:p>
            <a:endParaRPr lang="en-US" sz="2000" dirty="0" smtClean="0">
              <a:solidFill>
                <a:schemeClr val="bg1"/>
              </a:solidFill>
              <a:latin typeface="Arial"/>
              <a:cs typeface="Arial"/>
            </a:endParaRPr>
          </a:p>
          <a:p>
            <a:endParaRPr lang="en-US" sz="2000" dirty="0">
              <a:solidFill>
                <a:schemeClr val="bg1"/>
              </a:solidFill>
              <a:latin typeface="Arial"/>
              <a:cs typeface="Arial"/>
            </a:endParaRPr>
          </a:p>
        </p:txBody>
      </p:sp>
      <p:cxnSp>
        <p:nvCxnSpPr>
          <p:cNvPr id="18" name="Straight Connector 17"/>
          <p:cNvCxnSpPr/>
          <p:nvPr/>
        </p:nvCxnSpPr>
        <p:spPr>
          <a:xfrm>
            <a:off x="267808" y="26212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7808" y="35356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28600" y="44500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7808" y="5079469"/>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044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fade">
                                      <p:cBhvr>
                                        <p:cTn id="10" dur="500"/>
                                        <p:tgtEl>
                                          <p:spTgt spid="1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4" end="4"/>
                                            </p:txEl>
                                          </p:spTgt>
                                        </p:tgtEl>
                                        <p:attrNameLst>
                                          <p:attrName>style.visibility</p:attrName>
                                        </p:attrNameLst>
                                      </p:cBhvr>
                                      <p:to>
                                        <p:strVal val="visible"/>
                                      </p:to>
                                    </p:set>
                                    <p:animEffect transition="in" filter="fade">
                                      <p:cBhvr>
                                        <p:cTn id="18" dur="500"/>
                                        <p:tgtEl>
                                          <p:spTgt spid="1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xEl>
                                              <p:pRg st="6" end="6"/>
                                            </p:txEl>
                                          </p:spTgt>
                                        </p:tgtEl>
                                        <p:attrNameLst>
                                          <p:attrName>style.visibility</p:attrName>
                                        </p:attrNameLst>
                                      </p:cBhvr>
                                      <p:to>
                                        <p:strVal val="visible"/>
                                      </p:to>
                                    </p:set>
                                    <p:animEffect transition="in" filter="fade">
                                      <p:cBhvr>
                                        <p:cTn id="26" dur="500"/>
                                        <p:tgtEl>
                                          <p:spTgt spid="1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ounded Rectangle 16"/>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8" name="Rounded Rectangle 17"/>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21" name="Rounded Rectangle 20"/>
          <p:cNvSpPr/>
          <p:nvPr/>
        </p:nvSpPr>
        <p:spPr bwMode="auto">
          <a:xfrm>
            <a:off x="5589594" y="1421765"/>
            <a:ext cx="166211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2" name="Rounded Rectangle 21"/>
          <p:cNvSpPr/>
          <p:nvPr/>
        </p:nvSpPr>
        <p:spPr bwMode="auto">
          <a:xfrm>
            <a:off x="5572132" y="1817053"/>
            <a:ext cx="1674812"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4:</a:t>
            </a:r>
          </a:p>
          <a:p>
            <a:pPr algn="ctr" defTabSz="914400"/>
            <a:r>
              <a:rPr lang="en-US" sz="1200" b="1" dirty="0" smtClean="0">
                <a:solidFill>
                  <a:srgbClr val="FFFFFF"/>
                </a:solidFill>
                <a:latin typeface="Arial" pitchFamily="34" charset="0"/>
              </a:rPr>
              <a:t>ENGAGEMENT</a:t>
            </a:r>
            <a:endParaRPr lang="en-US" sz="1200" b="1" dirty="0">
              <a:solidFill>
                <a:srgbClr val="FFFFFF"/>
              </a:solidFill>
              <a:latin typeface="Arial" pitchFamily="34" charset="0"/>
            </a:endParaRPr>
          </a:p>
        </p:txBody>
      </p:sp>
      <p:sp>
        <p:nvSpPr>
          <p:cNvPr id="29" name="Rounded Rectangle 28"/>
          <p:cNvSpPr/>
          <p:nvPr/>
        </p:nvSpPr>
        <p:spPr bwMode="auto">
          <a:xfrm>
            <a:off x="3776352" y="1421765"/>
            <a:ext cx="1663700"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0" name="Rounded Rectangle 29"/>
          <p:cNvSpPr/>
          <p:nvPr/>
        </p:nvSpPr>
        <p:spPr bwMode="auto">
          <a:xfrm>
            <a:off x="3747777" y="1817053"/>
            <a:ext cx="1676400" cy="469900"/>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a:t>
            </a:r>
            <a:r>
              <a:rPr lang="en-US" sz="1200" b="1" dirty="0">
                <a:solidFill>
                  <a:srgbClr val="FFFFFF"/>
                </a:solidFill>
                <a:latin typeface="Arial" pitchFamily="34" charset="0"/>
              </a:rPr>
              <a:t>3</a:t>
            </a:r>
            <a:r>
              <a:rPr lang="en-US" sz="1200" b="1" dirty="0" smtClean="0">
                <a:solidFill>
                  <a:srgbClr val="FFFFFF"/>
                </a:solidFill>
                <a:latin typeface="Arial" pitchFamily="34" charset="0"/>
              </a:rPr>
              <a:t>:</a:t>
            </a:r>
          </a:p>
          <a:p>
            <a:pPr algn="ctr" defTabSz="914400"/>
            <a:r>
              <a:rPr lang="en-US" sz="1200" b="1" dirty="0" smtClean="0">
                <a:solidFill>
                  <a:srgbClr val="FFFFFF"/>
                </a:solidFill>
                <a:latin typeface="Arial" pitchFamily="34" charset="0"/>
              </a:rPr>
              <a:t>IN ACTION</a:t>
            </a:r>
            <a:endParaRPr lang="en-US" sz="1200" b="1" dirty="0">
              <a:solidFill>
                <a:srgbClr val="FFFFFF"/>
              </a:solidFill>
              <a:latin typeface="Arial" pitchFamily="34" charset="0"/>
            </a:endParaRPr>
          </a:p>
        </p:txBody>
      </p:sp>
      <p:sp>
        <p:nvSpPr>
          <p:cNvPr id="33" name="TextBox 53"/>
          <p:cNvSpPr txBox="1">
            <a:spLocks noChangeArrowheads="1"/>
          </p:cNvSpPr>
          <p:nvPr/>
        </p:nvSpPr>
        <p:spPr bwMode="auto">
          <a:xfrm>
            <a:off x="-188138"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BUILDING LEADERS </a:t>
            </a: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
        <p:nvSpPr>
          <p:cNvPr id="37" name="TextBox 36"/>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sp>
        <p:nvSpPr>
          <p:cNvPr id="34" name="TextBox 33"/>
          <p:cNvSpPr txBox="1">
            <a:spLocks noChangeArrowheads="1"/>
          </p:cNvSpPr>
          <p:nvPr/>
        </p:nvSpPr>
        <p:spPr bwMode="auto">
          <a:xfrm>
            <a:off x="3747777" y="4239573"/>
            <a:ext cx="1841817" cy="1492716"/>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a:t>
            </a: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STRATEGIC FRAME </a:t>
            </a:r>
          </a:p>
          <a:p>
            <a:pPr defTabSz="914196" eaLnBrk="1" hangingPunct="1"/>
            <a:r>
              <a:rPr lang="en-US" sz="1300" dirty="0" smtClean="0">
                <a:solidFill>
                  <a:schemeClr val="bg1">
                    <a:lumMod val="85000"/>
                  </a:schemeClr>
                </a:solidFill>
                <a:latin typeface="Arial Narrow" pitchFamily="34" charset="0"/>
                <a:cs typeface="Calibri" pitchFamily="34" charset="0"/>
              </a:rPr>
              <a:t>• </a:t>
            </a:r>
            <a:r>
              <a:rPr lang="en-US" sz="1300" dirty="0">
                <a:solidFill>
                  <a:schemeClr val="bg1">
                    <a:lumMod val="85000"/>
                  </a:schemeClr>
                </a:solidFill>
                <a:latin typeface="Arial Narrow" pitchFamily="34" charset="0"/>
                <a:cs typeface="Calibri" pitchFamily="34" charset="0"/>
              </a:rPr>
              <a:t>KEY </a:t>
            </a:r>
            <a:r>
              <a:rPr lang="en-US" sz="1300" dirty="0" smtClean="0">
                <a:solidFill>
                  <a:schemeClr val="bg1">
                    <a:lumMod val="85000"/>
                  </a:schemeClr>
                </a:solidFill>
                <a:latin typeface="Arial Narrow" pitchFamily="34" charset="0"/>
                <a:cs typeface="Calibri" pitchFamily="34" charset="0"/>
              </a:rPr>
              <a:t>INTERVENTIONS</a:t>
            </a:r>
          </a:p>
          <a:p>
            <a:pPr marL="228600" indent="-106363" defTabSz="914196" eaLnBrk="1" hangingPunct="1"/>
            <a:r>
              <a:rPr lang="en-US" sz="1300" dirty="0" smtClean="0">
                <a:solidFill>
                  <a:schemeClr val="bg1">
                    <a:lumMod val="85000"/>
                  </a:schemeClr>
                </a:solidFill>
                <a:latin typeface="Arial Narrow" pitchFamily="34" charset="0"/>
                <a:cs typeface="Calibri" pitchFamily="34" charset="0"/>
              </a:rPr>
              <a:t>• INGREDIENTS</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PACKAGING</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MANUFACTURING</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DISTRIBUTION</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REFRIGERATION</a:t>
            </a:r>
          </a:p>
        </p:txBody>
      </p:sp>
      <p:sp>
        <p:nvSpPr>
          <p:cNvPr id="35" name="TextBox 34"/>
          <p:cNvSpPr txBox="1">
            <a:spLocks noChangeArrowheads="1"/>
          </p:cNvSpPr>
          <p:nvPr/>
        </p:nvSpPr>
        <p:spPr bwMode="auto">
          <a:xfrm>
            <a:off x="5622297" y="4239573"/>
            <a:ext cx="1733815" cy="109260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STEPS FOR ENGAGING SUPPLIERS</a:t>
            </a:r>
          </a:p>
          <a:p>
            <a:pPr defTabSz="914196" eaLnBrk="1" hangingPunct="1"/>
            <a:endParaRPr lang="en-US" sz="1300" dirty="0" smtClean="0">
              <a:solidFill>
                <a:schemeClr val="bg1">
                  <a:lumMod val="85000"/>
                </a:schemeClr>
              </a:solidFill>
              <a:latin typeface="Arial Narrow" pitchFamily="34" charset="0"/>
              <a:cs typeface="Calibri" pitchFamily="34" charset="0"/>
            </a:endParaRP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grpSp>
        <p:nvGrpSpPr>
          <p:cNvPr id="2" name="Group 1"/>
          <p:cNvGrpSpPr/>
          <p:nvPr/>
        </p:nvGrpSpPr>
        <p:grpSpPr>
          <a:xfrm>
            <a:off x="96573" y="1421765"/>
            <a:ext cx="1705292" cy="3695773"/>
            <a:chOff x="66093" y="1421765"/>
            <a:chExt cx="1705292" cy="3695773"/>
          </a:xfrm>
        </p:grpSpPr>
        <p:sp>
          <p:nvSpPr>
            <p:cNvPr id="4" name="TextBox 3"/>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24" name="Group 6"/>
            <p:cNvGrpSpPr>
              <a:grpSpLocks/>
            </p:cNvGrpSpPr>
            <p:nvPr/>
          </p:nvGrpSpPr>
          <p:grpSpPr bwMode="auto">
            <a:xfrm>
              <a:off x="96572" y="1421765"/>
              <a:ext cx="1674813" cy="2663825"/>
              <a:chOff x="158362" y="808432"/>
              <a:chExt cx="1675185" cy="2663625"/>
            </a:xfrm>
          </p:grpSpPr>
          <p:sp>
            <p:nvSpPr>
              <p:cNvPr id="25" name="Rounded Rectangle 24"/>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6" name="Rounded Rectangle 25"/>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27" name="Picture 5" descr="tractor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42" desc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750" y="2476105"/>
              <a:ext cx="1564458" cy="1558685"/>
            </a:xfrm>
            <a:prstGeom prst="rect">
              <a:avLst/>
            </a:prstGeom>
          </p:spPr>
        </p:pic>
      </p:grpSp>
      <p:pic>
        <p:nvPicPr>
          <p:cNvPr id="45" name="Picture 44"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965581" y="2489740"/>
            <a:ext cx="1564458" cy="1558685"/>
          </a:xfrm>
          <a:prstGeom prst="rect">
            <a:avLst/>
          </a:prstGeom>
        </p:spPr>
      </p:pic>
      <p:pic>
        <p:nvPicPr>
          <p:cNvPr id="46" name="Picture 45" descr="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825973" y="2494570"/>
            <a:ext cx="1564458" cy="1558685"/>
          </a:xfrm>
          <a:prstGeom prst="rect">
            <a:avLst/>
          </a:prstGeom>
        </p:spPr>
      </p:pic>
      <p:pic>
        <p:nvPicPr>
          <p:cNvPr id="47" name="Picture 46" descr="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627309" y="2489740"/>
            <a:ext cx="1564458" cy="1558685"/>
          </a:xfrm>
          <a:prstGeom prst="rect">
            <a:avLst/>
          </a:prstGeom>
        </p:spPr>
      </p:pic>
      <p:sp>
        <p:nvSpPr>
          <p:cNvPr id="28" name="Rounded Rectangle 27"/>
          <p:cNvSpPr/>
          <p:nvPr/>
        </p:nvSpPr>
        <p:spPr bwMode="auto">
          <a:xfrm>
            <a:off x="7393402" y="1424037"/>
            <a:ext cx="166211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1" name="Rounded Rectangle 30"/>
          <p:cNvSpPr/>
          <p:nvPr/>
        </p:nvSpPr>
        <p:spPr bwMode="auto">
          <a:xfrm>
            <a:off x="7375940" y="1819325"/>
            <a:ext cx="1674812"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5:</a:t>
            </a:r>
          </a:p>
          <a:p>
            <a:pPr algn="ctr" defTabSz="914400"/>
            <a:r>
              <a:rPr lang="en-US" sz="1200" b="1" dirty="0" smtClean="0">
                <a:solidFill>
                  <a:srgbClr val="FFFFFF"/>
                </a:solidFill>
                <a:latin typeface="Arial" pitchFamily="34" charset="0"/>
              </a:rPr>
              <a:t>SCENARIO PLANNER</a:t>
            </a:r>
            <a:endParaRPr lang="en-US" sz="1200" b="1" dirty="0">
              <a:solidFill>
                <a:srgbClr val="FFFFFF"/>
              </a:solidFill>
              <a:latin typeface="Arial" pitchFamily="34" charset="0"/>
            </a:endParaRPr>
          </a:p>
        </p:txBody>
      </p:sp>
      <p:sp>
        <p:nvSpPr>
          <p:cNvPr id="32" name="TextBox 31"/>
          <p:cNvSpPr txBox="1">
            <a:spLocks noChangeArrowheads="1"/>
          </p:cNvSpPr>
          <p:nvPr/>
        </p:nvSpPr>
        <p:spPr bwMode="auto">
          <a:xfrm>
            <a:off x="7426105" y="4241845"/>
            <a:ext cx="1733815" cy="109260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REVIEW SCENARIO PLANNER TOOL</a:t>
            </a:r>
          </a:p>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PROVIDE FEEDBACK</a:t>
            </a:r>
          </a:p>
          <a:p>
            <a:pPr defTabSz="914196" eaLnBrk="1" hangingPunct="1"/>
            <a:endParaRPr lang="en-US" sz="1300" dirty="0" smtClean="0">
              <a:solidFill>
                <a:schemeClr val="bg1">
                  <a:lumMod val="85000"/>
                </a:schemeClr>
              </a:solidFill>
              <a:latin typeface="Arial Narrow" pitchFamily="34" charset="0"/>
              <a:cs typeface="Calibri" pitchFamily="34" charset="0"/>
            </a:endParaRP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pic>
        <p:nvPicPr>
          <p:cNvPr id="38" name="Picture 37" descr="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7431117" y="2492012"/>
            <a:ext cx="1564458" cy="1558685"/>
          </a:xfrm>
          <a:prstGeom prst="rect">
            <a:avLst/>
          </a:prstGeom>
        </p:spPr>
      </p:pic>
    </p:spTree>
    <p:extLst>
      <p:ext uri="{BB962C8B-B14F-4D97-AF65-F5344CB8AC3E}">
        <p14:creationId xmlns:p14="http://schemas.microsoft.com/office/powerpoint/2010/main" val="38921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animBg="1"/>
      <p:bldP spid="22" grpId="0" animBg="1"/>
      <p:bldP spid="29" grpId="0" animBg="1"/>
      <p:bldP spid="30" grpId="0" animBg="1"/>
      <p:bldP spid="37" grpId="0"/>
      <p:bldP spid="34" grpId="0"/>
      <p:bldP spid="35" grpId="0"/>
      <p:bldP spid="28" grpId="0" animBg="1"/>
      <p:bldP spid="31" grpId="0" animBg="1"/>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7352131" y="2540123"/>
            <a:ext cx="1620804"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3" name="Rounded Rectangle 52"/>
          <p:cNvSpPr/>
          <p:nvPr/>
        </p:nvSpPr>
        <p:spPr>
          <a:xfrm>
            <a:off x="5642002" y="2583463"/>
            <a:ext cx="1620804"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2" name="Rounded Rectangle 51"/>
          <p:cNvSpPr/>
          <p:nvPr/>
        </p:nvSpPr>
        <p:spPr>
          <a:xfrm>
            <a:off x="3866786" y="2431063"/>
            <a:ext cx="1605653"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1" name="Rounded Rectangle 50"/>
          <p:cNvSpPr/>
          <p:nvPr/>
        </p:nvSpPr>
        <p:spPr>
          <a:xfrm>
            <a:off x="2091941" y="2440111"/>
            <a:ext cx="1635946"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0" name="Rounded Rectangle 49"/>
          <p:cNvSpPr/>
          <p:nvPr/>
        </p:nvSpPr>
        <p:spPr>
          <a:xfrm>
            <a:off x="336187" y="2504476"/>
            <a:ext cx="1635946"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4"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EXPANDED</a:t>
            </a:r>
          </a:p>
          <a:p>
            <a:pPr>
              <a:lnSpc>
                <a:spcPct val="80000"/>
              </a:lnSpc>
            </a:pPr>
            <a:r>
              <a:rPr lang="en-US" sz="4000" b="1" dirty="0" smtClean="0">
                <a:latin typeface="Arial Narrow" pitchFamily="34" charset="0"/>
              </a:rPr>
              <a:t>END-TO-END FOCUS </a:t>
            </a:r>
            <a:endParaRPr lang="en-US" sz="4000" b="1" dirty="0">
              <a:latin typeface="Arial Narrow" pitchFamily="34" charset="0"/>
            </a:endParaRPr>
          </a:p>
        </p:txBody>
      </p:sp>
      <p:grpSp>
        <p:nvGrpSpPr>
          <p:cNvPr id="5" name="Group 42"/>
          <p:cNvGrpSpPr>
            <a:grpSpLocks/>
          </p:cNvGrpSpPr>
          <p:nvPr/>
        </p:nvGrpSpPr>
        <p:grpSpPr bwMode="auto">
          <a:xfrm>
            <a:off x="336550" y="1219323"/>
            <a:ext cx="8678889" cy="3340100"/>
            <a:chOff x="118" y="1004"/>
            <a:chExt cx="5561" cy="2104"/>
          </a:xfrm>
        </p:grpSpPr>
        <p:sp>
          <p:nvSpPr>
            <p:cNvPr id="6" name="Rounded Rectangle 5"/>
            <p:cNvSpPr/>
            <p:nvPr/>
          </p:nvSpPr>
          <p:spPr>
            <a:xfrm>
              <a:off x="119" y="1185"/>
              <a:ext cx="1047" cy="1398"/>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7" name="Rounded Rectangle 6"/>
            <p:cNvSpPr/>
            <p:nvPr/>
          </p:nvSpPr>
          <p:spPr>
            <a:xfrm>
              <a:off x="124" y="1409"/>
              <a:ext cx="1047"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8" name="Rounded Rectangle 7"/>
            <p:cNvSpPr/>
            <p:nvPr/>
          </p:nvSpPr>
          <p:spPr bwMode="auto">
            <a:xfrm>
              <a:off x="118" y="1004"/>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INGREDIENTS</a:t>
              </a:r>
            </a:p>
          </p:txBody>
        </p:sp>
        <p:sp>
          <p:nvSpPr>
            <p:cNvPr id="10" name="Rounded Rectangle 9"/>
            <p:cNvSpPr/>
            <p:nvPr/>
          </p:nvSpPr>
          <p:spPr>
            <a:xfrm>
              <a:off x="3509" y="1137"/>
              <a:ext cx="1047" cy="1398"/>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grpSp>
          <p:nvGrpSpPr>
            <p:cNvPr id="11" name="Group 10"/>
            <p:cNvGrpSpPr>
              <a:grpSpLocks/>
            </p:cNvGrpSpPr>
            <p:nvPr/>
          </p:nvGrpSpPr>
          <p:grpSpPr bwMode="auto">
            <a:xfrm>
              <a:off x="3508" y="1014"/>
              <a:ext cx="1055" cy="2062"/>
              <a:chOff x="5570005" y="1870796"/>
              <a:chExt cx="1674834" cy="3272881"/>
            </a:xfrm>
          </p:grpSpPr>
          <p:sp>
            <p:nvSpPr>
              <p:cNvPr id="28" name="Rounded Rectangle 27"/>
              <p:cNvSpPr/>
              <p:nvPr/>
            </p:nvSpPr>
            <p:spPr>
              <a:xfrm>
                <a:off x="5578712" y="2480295"/>
                <a:ext cx="1662134" cy="266338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29" name="Rounded Rectangle 28"/>
              <p:cNvSpPr/>
              <p:nvPr/>
            </p:nvSpPr>
            <p:spPr bwMode="auto">
              <a:xfrm>
                <a:off x="5570005" y="1870796"/>
                <a:ext cx="1674834" cy="469822"/>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DISTRIBUTION</a:t>
                </a:r>
              </a:p>
            </p:txBody>
          </p:sp>
          <p:pic>
            <p:nvPicPr>
              <p:cNvPr id="30" name="Picture 7" descr="truck_ne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7865" y="344615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4"/>
              <p:cNvSpPr txBox="1">
                <a:spLocks noChangeArrowheads="1"/>
              </p:cNvSpPr>
              <p:nvPr/>
            </p:nvSpPr>
            <p:spPr bwMode="auto">
              <a:xfrm>
                <a:off x="5841472" y="2397758"/>
                <a:ext cx="1119202" cy="85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Trucking </a:t>
                </a:r>
              </a:p>
              <a:p>
                <a:pPr algn="ctr">
                  <a:lnSpc>
                    <a:spcPct val="50000"/>
                  </a:lnSpc>
                  <a:spcAft>
                    <a:spcPts val="1200"/>
                  </a:spcAft>
                </a:pPr>
                <a:r>
                  <a:rPr lang="en-US" sz="2000" b="1" dirty="0">
                    <a:solidFill>
                      <a:srgbClr val="494949"/>
                    </a:solidFill>
                    <a:latin typeface="Arial Narrow" pitchFamily="34" charset="0"/>
                  </a:rPr>
                  <a:t>Fleet</a:t>
                </a:r>
              </a:p>
              <a:p>
                <a:pPr algn="ctr">
                  <a:lnSpc>
                    <a:spcPct val="50000"/>
                  </a:lnSpc>
                  <a:spcAft>
                    <a:spcPts val="1200"/>
                  </a:spcAft>
                </a:pPr>
                <a:r>
                  <a:rPr lang="en-US" sz="2000" b="1" dirty="0">
                    <a:solidFill>
                      <a:srgbClr val="494949"/>
                    </a:solidFill>
                    <a:latin typeface="Arial Narrow" pitchFamily="34" charset="0"/>
                  </a:rPr>
                  <a:t>Logistics</a:t>
                </a:r>
              </a:p>
            </p:txBody>
          </p:sp>
        </p:grpSp>
        <p:sp>
          <p:nvSpPr>
            <p:cNvPr id="12" name="Rounded Rectangle 11"/>
            <p:cNvSpPr/>
            <p:nvPr/>
          </p:nvSpPr>
          <p:spPr>
            <a:xfrm>
              <a:off x="4614" y="1065"/>
              <a:ext cx="1047"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13" name="Rounded Rectangle 12"/>
            <p:cNvSpPr/>
            <p:nvPr/>
          </p:nvSpPr>
          <p:spPr>
            <a:xfrm>
              <a:off x="4614" y="1398"/>
              <a:ext cx="1048"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14" name="Rounded Rectangle 13"/>
            <p:cNvSpPr/>
            <p:nvPr/>
          </p:nvSpPr>
          <p:spPr bwMode="auto">
            <a:xfrm>
              <a:off x="4623" y="1014"/>
              <a:ext cx="1056" cy="296"/>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REFRIGERATION</a:t>
              </a:r>
            </a:p>
          </p:txBody>
        </p:sp>
        <p:pic>
          <p:nvPicPr>
            <p:cNvPr id="15" name="Picture 4" descr="refridgeration_ne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6" y="2007"/>
              <a:ext cx="1024" cy="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4"/>
            <p:cNvSpPr txBox="1">
              <a:spLocks noChangeArrowheads="1"/>
            </p:cNvSpPr>
            <p:nvPr/>
          </p:nvSpPr>
          <p:spPr bwMode="auto">
            <a:xfrm>
              <a:off x="4666" y="1424"/>
              <a:ext cx="93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Refrigerants </a:t>
              </a:r>
            </a:p>
            <a:p>
              <a:pPr algn="ctr">
                <a:lnSpc>
                  <a:spcPct val="50000"/>
                </a:lnSpc>
                <a:spcAft>
                  <a:spcPts val="1200"/>
                </a:spcAft>
              </a:pPr>
              <a:r>
                <a:rPr lang="en-US" sz="2000" b="1" dirty="0">
                  <a:solidFill>
                    <a:srgbClr val="494949"/>
                  </a:solidFill>
                  <a:latin typeface="Arial Narrow" pitchFamily="34" charset="0"/>
                </a:rPr>
                <a:t>Electricity</a:t>
              </a:r>
            </a:p>
          </p:txBody>
        </p:sp>
        <p:sp>
          <p:nvSpPr>
            <p:cNvPr id="17" name="Rounded Rectangle 16"/>
            <p:cNvSpPr/>
            <p:nvPr/>
          </p:nvSpPr>
          <p:spPr>
            <a:xfrm>
              <a:off x="2367" y="1195"/>
              <a:ext cx="1047"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18" name="Rounded Rectangle 17"/>
            <p:cNvSpPr/>
            <p:nvPr/>
          </p:nvSpPr>
          <p:spPr>
            <a:xfrm>
              <a:off x="2374" y="1430"/>
              <a:ext cx="1029"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19" name="Rounded Rectangle 18"/>
            <p:cNvSpPr/>
            <p:nvPr/>
          </p:nvSpPr>
          <p:spPr bwMode="auto">
            <a:xfrm>
              <a:off x="2371" y="1025"/>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MANUFACTURING</a:t>
              </a:r>
            </a:p>
          </p:txBody>
        </p:sp>
        <p:pic>
          <p:nvPicPr>
            <p:cNvPr id="20" name="Picture 3" descr="Bottling_Facility_new.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79" y="2034"/>
              <a:ext cx="1024"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5"/>
            <p:cNvSpPr txBox="1">
              <a:spLocks noChangeArrowheads="1"/>
            </p:cNvSpPr>
            <p:nvPr/>
          </p:nvSpPr>
          <p:spPr bwMode="auto">
            <a:xfrm>
              <a:off x="2501" y="1405"/>
              <a:ext cx="74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Fuel </a:t>
              </a:r>
            </a:p>
            <a:p>
              <a:pPr algn="ctr">
                <a:lnSpc>
                  <a:spcPct val="50000"/>
                </a:lnSpc>
                <a:spcAft>
                  <a:spcPts val="1200"/>
                </a:spcAft>
              </a:pPr>
              <a:r>
                <a:rPr lang="en-US" sz="2000" b="1" dirty="0">
                  <a:solidFill>
                    <a:srgbClr val="494949"/>
                  </a:solidFill>
                  <a:latin typeface="Arial Narrow" pitchFamily="34" charset="0"/>
                </a:rPr>
                <a:t>Electricity</a:t>
              </a:r>
            </a:p>
          </p:txBody>
        </p:sp>
        <p:sp>
          <p:nvSpPr>
            <p:cNvPr id="22" name="Rounded Rectangle 21"/>
            <p:cNvSpPr/>
            <p:nvPr/>
          </p:nvSpPr>
          <p:spPr>
            <a:xfrm>
              <a:off x="1245" y="1178"/>
              <a:ext cx="1046" cy="1399"/>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23" name="Rounded Rectangle 22"/>
            <p:cNvSpPr/>
            <p:nvPr/>
          </p:nvSpPr>
          <p:spPr>
            <a:xfrm>
              <a:off x="1246" y="1409"/>
              <a:ext cx="1047" cy="1678"/>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24" name="Rounded Rectangle 23"/>
            <p:cNvSpPr/>
            <p:nvPr/>
          </p:nvSpPr>
          <p:spPr bwMode="auto">
            <a:xfrm>
              <a:off x="1248" y="1004"/>
              <a:ext cx="1055" cy="296"/>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PACKAGING</a:t>
              </a:r>
            </a:p>
          </p:txBody>
        </p:sp>
        <p:pic>
          <p:nvPicPr>
            <p:cNvPr id="25" name="Picture 2" descr="bottle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37" y="2013"/>
              <a:ext cx="1024"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67"/>
            <p:cNvSpPr txBox="1">
              <a:spLocks noChangeArrowheads="1"/>
            </p:cNvSpPr>
            <p:nvPr/>
          </p:nvSpPr>
          <p:spPr bwMode="auto">
            <a:xfrm>
              <a:off x="1364" y="1409"/>
              <a:ext cx="78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a:solidFill>
                    <a:srgbClr val="494949"/>
                  </a:solidFill>
                  <a:latin typeface="Arial Narrow" pitchFamily="34" charset="0"/>
                </a:rPr>
                <a:t>Primary </a:t>
              </a:r>
            </a:p>
            <a:p>
              <a:pPr algn="ctr">
                <a:lnSpc>
                  <a:spcPct val="50000"/>
                </a:lnSpc>
                <a:spcAft>
                  <a:spcPts val="1200"/>
                </a:spcAft>
              </a:pPr>
              <a:r>
                <a:rPr lang="en-US" sz="2000" b="1">
                  <a:solidFill>
                    <a:srgbClr val="494949"/>
                  </a:solidFill>
                  <a:latin typeface="Arial Narrow" pitchFamily="34" charset="0"/>
                </a:rPr>
                <a:t>Secondary</a:t>
              </a:r>
            </a:p>
          </p:txBody>
        </p:sp>
        <p:sp>
          <p:nvSpPr>
            <p:cNvPr id="27" name="TextBox 68"/>
            <p:cNvSpPr txBox="1">
              <a:spLocks noChangeArrowheads="1"/>
            </p:cNvSpPr>
            <p:nvPr/>
          </p:nvSpPr>
          <p:spPr bwMode="auto">
            <a:xfrm>
              <a:off x="212" y="1384"/>
              <a:ext cx="870"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Sweeteners</a:t>
              </a:r>
            </a:p>
            <a:p>
              <a:pPr algn="ctr">
                <a:lnSpc>
                  <a:spcPct val="50000"/>
                </a:lnSpc>
                <a:spcAft>
                  <a:spcPts val="1200"/>
                </a:spcAft>
              </a:pPr>
              <a:r>
                <a:rPr lang="en-US" sz="2000" b="1" dirty="0">
                  <a:solidFill>
                    <a:srgbClr val="494949"/>
                  </a:solidFill>
                  <a:latin typeface="Arial Narrow" pitchFamily="34" charset="0"/>
                </a:rPr>
                <a:t>Fruit, Tea, </a:t>
              </a:r>
            </a:p>
            <a:p>
              <a:pPr algn="ctr">
                <a:lnSpc>
                  <a:spcPct val="50000"/>
                </a:lnSpc>
                <a:spcAft>
                  <a:spcPts val="1200"/>
                </a:spcAft>
              </a:pPr>
              <a:r>
                <a:rPr lang="en-US" sz="2000" b="1" dirty="0">
                  <a:solidFill>
                    <a:srgbClr val="494949"/>
                  </a:solidFill>
                  <a:latin typeface="Arial Narrow" pitchFamily="34" charset="0"/>
                </a:rPr>
                <a:t>Coffee, CO</a:t>
              </a:r>
              <a:r>
                <a:rPr lang="en-US" sz="2000" b="1" baseline="-25000" dirty="0">
                  <a:solidFill>
                    <a:srgbClr val="494949"/>
                  </a:solidFill>
                  <a:latin typeface="Arial Narrow" pitchFamily="34" charset="0"/>
                </a:rPr>
                <a:t>2</a:t>
              </a:r>
              <a:r>
                <a:rPr lang="en-US" sz="2000" b="1" baseline="-25000" dirty="0">
                  <a:solidFill>
                    <a:srgbClr val="494949"/>
                  </a:solidFill>
                  <a:latin typeface="Arial" pitchFamily="34" charset="0"/>
                </a:rPr>
                <a:t> </a:t>
              </a:r>
            </a:p>
            <a:p>
              <a:pPr algn="ctr">
                <a:lnSpc>
                  <a:spcPct val="50000"/>
                </a:lnSpc>
                <a:spcAft>
                  <a:spcPts val="1200"/>
                </a:spcAft>
              </a:pPr>
              <a:endParaRPr lang="en-US" sz="2000" b="1" baseline="-25000" dirty="0">
                <a:solidFill>
                  <a:srgbClr val="494949"/>
                </a:solidFill>
                <a:latin typeface="Arial" pitchFamily="34" charset="0"/>
              </a:endParaRPr>
            </a:p>
          </p:txBody>
        </p:sp>
      </p:grpSp>
      <p:sp>
        <p:nvSpPr>
          <p:cNvPr id="32" name="Rounded Rectangle 31"/>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 name="Picture 17" descr="bottle_new.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322505" y="2792536"/>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24623" y="4773930"/>
            <a:ext cx="1069132" cy="337062"/>
          </a:xfrm>
          <a:prstGeom prst="rect">
            <a:avLst/>
          </a:prstGeom>
          <a:noFill/>
        </p:spPr>
        <p:txBody>
          <a:bodyPr lIns="59480" tIns="29741" rIns="59480" bIns="29741">
            <a:spAutoFit/>
          </a:bodyPr>
          <a:lstStyle/>
          <a:p>
            <a:pPr defTabSz="910553">
              <a:defRPr/>
            </a:pPr>
            <a:r>
              <a:rPr lang="en-US" b="1" dirty="0">
                <a:solidFill>
                  <a:srgbClr val="E41E2A"/>
                </a:solidFill>
              </a:rPr>
              <a:t>CO</a:t>
            </a:r>
            <a:r>
              <a:rPr lang="en-US" b="1" baseline="-25000" dirty="0">
                <a:solidFill>
                  <a:srgbClr val="E41E2A"/>
                </a:solidFill>
              </a:rPr>
              <a:t>2</a:t>
            </a:r>
            <a:r>
              <a:rPr lang="en-US" b="1" dirty="0">
                <a:solidFill>
                  <a:srgbClr val="E41E2A"/>
                </a:solidFill>
              </a:rPr>
              <a:t>e</a:t>
            </a:r>
          </a:p>
        </p:txBody>
      </p:sp>
      <p:sp>
        <p:nvSpPr>
          <p:cNvPr id="37" name="TextBox 36"/>
          <p:cNvSpPr txBox="1"/>
          <p:nvPr/>
        </p:nvSpPr>
        <p:spPr>
          <a:xfrm>
            <a:off x="563076" y="4723925"/>
            <a:ext cx="1161143" cy="435768"/>
          </a:xfrm>
          <a:prstGeom prst="roundRect">
            <a:avLst/>
          </a:prstGeom>
          <a:solidFill>
            <a:schemeClr val="bg1">
              <a:alpha val="80000"/>
            </a:schemeClr>
          </a:solidFill>
        </p:spPr>
        <p:txBody>
          <a:bodyPr lIns="91066" tIns="45534" rIns="91066" bIns="45534" anchor="ctr"/>
          <a:lstStyle/>
          <a:p>
            <a:pPr algn="ctr" defTabSz="910553" fontAlgn="auto">
              <a:spcBef>
                <a:spcPts val="0"/>
              </a:spcBef>
              <a:spcAft>
                <a:spcPts val="1200"/>
              </a:spcAft>
              <a:defRPr/>
            </a:pPr>
            <a:r>
              <a:rPr lang="en-US" dirty="0">
                <a:solidFill>
                  <a:srgbClr val="E41E2A"/>
                </a:solidFill>
              </a:rPr>
              <a:t>13%</a:t>
            </a:r>
          </a:p>
        </p:txBody>
      </p:sp>
      <p:sp>
        <p:nvSpPr>
          <p:cNvPr id="38" name="TextBox 37"/>
          <p:cNvSpPr txBox="1"/>
          <p:nvPr/>
        </p:nvSpPr>
        <p:spPr>
          <a:xfrm>
            <a:off x="2331084" y="4723925"/>
            <a:ext cx="1161143" cy="435768"/>
          </a:xfrm>
          <a:prstGeom prst="roundRect">
            <a:avLst/>
          </a:prstGeom>
          <a:solidFill>
            <a:schemeClr val="bg1">
              <a:alpha val="80000"/>
            </a:schemeClr>
          </a:solidFill>
        </p:spPr>
        <p:txBody>
          <a:bodyPr lIns="91066" tIns="45534" rIns="91066" bIns="45534" anchor="ctr"/>
          <a:lstStyle/>
          <a:p>
            <a:pPr algn="ctr" defTabSz="910553" fontAlgn="auto">
              <a:spcBef>
                <a:spcPts val="0"/>
              </a:spcBef>
              <a:spcAft>
                <a:spcPts val="1200"/>
              </a:spcAft>
              <a:defRPr/>
            </a:pPr>
            <a:r>
              <a:rPr lang="en-US" dirty="0">
                <a:solidFill>
                  <a:srgbClr val="E41E2A"/>
                </a:solidFill>
              </a:rPr>
              <a:t>38%</a:t>
            </a:r>
          </a:p>
        </p:txBody>
      </p:sp>
      <p:sp>
        <p:nvSpPr>
          <p:cNvPr id="39" name="TextBox 38"/>
          <p:cNvSpPr txBox="1"/>
          <p:nvPr/>
        </p:nvSpPr>
        <p:spPr>
          <a:xfrm>
            <a:off x="4082937" y="4723925"/>
            <a:ext cx="1161143"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9%</a:t>
            </a:r>
          </a:p>
        </p:txBody>
      </p:sp>
      <p:sp>
        <p:nvSpPr>
          <p:cNvPr id="40" name="TextBox 39"/>
          <p:cNvSpPr txBox="1"/>
          <p:nvPr/>
        </p:nvSpPr>
        <p:spPr>
          <a:xfrm>
            <a:off x="5861440" y="4724577"/>
            <a:ext cx="1162438"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8%</a:t>
            </a:r>
          </a:p>
        </p:txBody>
      </p:sp>
      <p:sp>
        <p:nvSpPr>
          <p:cNvPr id="41" name="TextBox 40"/>
          <p:cNvSpPr txBox="1"/>
          <p:nvPr/>
        </p:nvSpPr>
        <p:spPr>
          <a:xfrm>
            <a:off x="7610833" y="4723925"/>
            <a:ext cx="1161143"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32%</a:t>
            </a:r>
          </a:p>
        </p:txBody>
      </p:sp>
      <p:sp>
        <p:nvSpPr>
          <p:cNvPr id="48" name="TextBox 47"/>
          <p:cNvSpPr txBox="1"/>
          <p:nvPr/>
        </p:nvSpPr>
        <p:spPr>
          <a:xfrm>
            <a:off x="829953" y="5463345"/>
            <a:ext cx="7610928" cy="361474"/>
          </a:xfrm>
          <a:prstGeom prst="roundRect">
            <a:avLst/>
          </a:prstGeom>
          <a:solidFill>
            <a:srgbClr val="F62126"/>
          </a:solidFill>
        </p:spPr>
        <p:txBody>
          <a:bodyPr wrap="none" lIns="91066" tIns="45534" rIns="91066" bIns="45534" anchor="ctr"/>
          <a:lstStyle/>
          <a:p>
            <a:pPr algn="ctr" defTabSz="910553" fontAlgn="auto">
              <a:spcBef>
                <a:spcPts val="0"/>
              </a:spcBef>
              <a:spcAft>
                <a:spcPts val="1200"/>
              </a:spcAft>
              <a:defRPr/>
            </a:pPr>
            <a:r>
              <a:rPr lang="en-US" dirty="0">
                <a:solidFill>
                  <a:schemeClr val="bg2"/>
                </a:solidFill>
              </a:rPr>
              <a:t>“GROW THE BUSINESS NOT THE CARBON” 2015</a:t>
            </a:r>
          </a:p>
        </p:txBody>
      </p:sp>
    </p:spTree>
    <p:extLst>
      <p:ext uri="{BB962C8B-B14F-4D97-AF65-F5344CB8AC3E}">
        <p14:creationId xmlns:p14="http://schemas.microsoft.com/office/powerpoint/2010/main" val="204335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3275</TotalTime>
  <Words>1553</Words>
  <Application>Microsoft Office PowerPoint</Application>
  <PresentationFormat>On-screen Show (4:3)</PresentationFormat>
  <Paragraphs>289</Paragraphs>
  <Slides>15</Slides>
  <Notes>15</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WWF CLEAN ECONOMY:  Financial Times Ad  Dec/18 (final official day of COP15)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271</cp:revision>
  <dcterms:created xsi:type="dcterms:W3CDTF">2013-02-14T20:46:49Z</dcterms:created>
  <dcterms:modified xsi:type="dcterms:W3CDTF">2013-08-19T15:33:16Z</dcterms:modified>
</cp:coreProperties>
</file>